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52" r:id="rId1"/>
    <p:sldMasterId id="2147483653" r:id="rId2"/>
  </p:sldMasterIdLst>
  <p:notesMasterIdLst>
    <p:notesMasterId r:id="rId28"/>
  </p:notesMasterIdLst>
  <p:handoutMasterIdLst>
    <p:handoutMasterId r:id="rId29"/>
  </p:handoutMasterIdLst>
  <p:sldIdLst>
    <p:sldId id="666" r:id="rId3"/>
    <p:sldId id="744" r:id="rId4"/>
    <p:sldId id="747" r:id="rId5"/>
    <p:sldId id="768" r:id="rId6"/>
    <p:sldId id="769" r:id="rId7"/>
    <p:sldId id="770" r:id="rId8"/>
    <p:sldId id="771" r:id="rId9"/>
    <p:sldId id="772" r:id="rId10"/>
    <p:sldId id="773" r:id="rId11"/>
    <p:sldId id="774" r:id="rId12"/>
    <p:sldId id="775" r:id="rId13"/>
    <p:sldId id="777" r:id="rId14"/>
    <p:sldId id="778" r:id="rId15"/>
    <p:sldId id="776" r:id="rId16"/>
    <p:sldId id="779" r:id="rId17"/>
    <p:sldId id="780" r:id="rId18"/>
    <p:sldId id="781" r:id="rId19"/>
    <p:sldId id="782" r:id="rId20"/>
    <p:sldId id="783" r:id="rId21"/>
    <p:sldId id="784" r:id="rId22"/>
    <p:sldId id="785" r:id="rId23"/>
    <p:sldId id="786" r:id="rId24"/>
    <p:sldId id="787" r:id="rId25"/>
    <p:sldId id="788" r:id="rId26"/>
    <p:sldId id="789" r:id="rId27"/>
  </p:sldIdLst>
  <p:sldSz cx="9144000" cy="6858000" type="screen4x3"/>
  <p:notesSz cx="6858000" cy="9144000"/>
  <p:embeddedFontLst>
    <p:embeddedFont>
      <p:font typeface="黑体" pitchFamily="2" charset="-122"/>
      <p:regular r:id="rId30"/>
    </p:embeddedFont>
    <p:embeddedFont>
      <p:font typeface="微软雅黑" pitchFamily="34" charset="-122"/>
      <p:regular r:id="rId31"/>
      <p:bold r:id="rId32"/>
    </p:embeddedFont>
    <p:embeddedFont>
      <p:font typeface="楷体_GB2312" pitchFamily="49" charset="-122"/>
      <p:regular r:id="rId33"/>
    </p:embeddedFont>
    <p:embeddedFont>
      <p:font typeface="幼圆" pitchFamily="49" charset="-122"/>
      <p:regular r:id="rId34"/>
    </p:embeddedFont>
    <p:embeddedFont>
      <p:font typeface="方正姚体" pitchFamily="2" charset="-122"/>
      <p:regular r:id="rId35"/>
    </p:embeddedFont>
    <p:embeddedFont>
      <p:font typeface="Segoe UI" pitchFamily="34" charset="0"/>
      <p:regular r:id="rId36"/>
      <p:bold r:id="rId37"/>
      <p:italic r:id="rId38"/>
      <p:boldItalic r:id="rId39"/>
    </p:embeddedFont>
    <p:embeddedFont>
      <p:font typeface="华文细黑" pitchFamily="2" charset="-122"/>
      <p:regular r:id="rId40"/>
    </p:embeddedFont>
    <p:embeddedFont>
      <p:font typeface="Calibri" pitchFamily="34" charset="0"/>
      <p:regular r:id="rId41"/>
      <p:bold r:id="rId42"/>
      <p:italic r:id="rId43"/>
      <p:boldItalic r:id="rId44"/>
    </p:embeddedFont>
    <p:embeddedFont>
      <p:font typeface="方正舒体" pitchFamily="2" charset="-122"/>
      <p:regular r:id="rId45"/>
    </p:embeddedFont>
    <p:embeddedFont>
      <p:font typeface="Arial Unicode MS" pitchFamily="34" charset="-122"/>
      <p:regular r:id="rId46"/>
    </p:embeddedFont>
    <p:embeddedFont>
      <p:font typeface="华文新魏" pitchFamily="2" charset="-122"/>
      <p:regular r:id="rId47"/>
    </p:embeddedFont>
    <p:embeddedFont>
      <p:font typeface="Gulim" pitchFamily="34" charset="-127"/>
      <p:regular r:id="rId48"/>
    </p:embeddedFont>
    <p:embeddedFont>
      <p:font typeface="Verdana" pitchFamily="34" charset="0"/>
      <p:regular r:id="rId49"/>
      <p:bold r:id="rId50"/>
      <p:italic r:id="rId51"/>
      <p:boldItalic r:id="rId52"/>
    </p:embeddedFont>
    <p:embeddedFont>
      <p:font typeface="方正粗宋简体" charset="-122"/>
      <p:regular r:id="rId53"/>
    </p:embeddedFont>
  </p:embeddedFontLst>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33CC33"/>
    <a:srgbClr val="3333FF"/>
    <a:srgbClr val="F86308"/>
    <a:srgbClr val="99FF99"/>
    <a:srgbClr val="000099"/>
    <a:srgbClr val="0033CC"/>
    <a:srgbClr val="000092"/>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1" autoAdjust="0"/>
    <p:restoredTop sz="90353" autoAdjust="0"/>
  </p:normalViewPr>
  <p:slideViewPr>
    <p:cSldViewPr>
      <p:cViewPr>
        <p:scale>
          <a:sx n="66" d="100"/>
          <a:sy n="66" d="100"/>
        </p:scale>
        <p:origin x="-1710"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0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zh-CN" altLang="en-US"/>
          </a:p>
        </p:txBody>
      </p:sp>
      <p:sp>
        <p:nvSpPr>
          <p:cNvPr id="2549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42F3FC4D-C893-4FB8-9F83-3276ECBA730E}" type="datetimeFigureOut">
              <a:rPr lang="zh-CN" altLang="en-US"/>
              <a:pPr>
                <a:defRPr/>
              </a:pPr>
              <a:t>2014-12-4</a:t>
            </a:fld>
            <a:endParaRPr lang="en-US" altLang="zh-CN"/>
          </a:p>
        </p:txBody>
      </p:sp>
      <p:sp>
        <p:nvSpPr>
          <p:cNvPr id="2549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ltLang="zh-CN"/>
          </a:p>
        </p:txBody>
      </p:sp>
      <p:sp>
        <p:nvSpPr>
          <p:cNvPr id="2549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4A31B43-BD82-44AD-860D-8200253A40EF}"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0292A290-F5F0-4AAE-A608-013DA53CE337}" type="datetimeFigureOut">
              <a:rPr lang="zh-CN" altLang="en-US"/>
              <a:pPr>
                <a:defRPr/>
              </a:pPr>
              <a:t>2014-12-4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B8ED6689-1172-4BE2-9B79-80EC01A46B5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p:spPr>
      </p:sp>
      <p:sp>
        <p:nvSpPr>
          <p:cNvPr id="296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习近平主席的讲话，互联网经济、互联网经融等社会形态开始稳定形成，各个行业面临互联网时代下的转型挑战，开始互联网化</a:t>
            </a:r>
            <a:endParaRPr lang="en-US" altLang="zh-CN" smtClean="0"/>
          </a:p>
        </p:txBody>
      </p:sp>
      <p:sp>
        <p:nvSpPr>
          <p:cNvPr id="2970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5D6E97-8C05-41A7-BBFA-D9F70436554C}" type="slidenum">
              <a:rPr lang="zh-CN" altLang="en-US" smtClean="0"/>
              <a:pPr/>
              <a:t>7</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7C3D4852-3718-4F99-824D-D33580871AC4}" type="datetimeFigureOut">
              <a:rPr lang="zh-CN" altLang="en-US"/>
              <a:pPr>
                <a:defRPr/>
              </a:pPr>
              <a:t>2014-12-4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E853468-D4F5-4272-9BF0-4A451F3BFFAD}" type="slidenum">
              <a:rPr lang="zh-CN" altLang="en-US"/>
              <a:pPr>
                <a:defRPr/>
              </a:pPr>
              <a:t>‹#›</a:t>
            </a:fld>
            <a:endParaRPr lang="en-US" altLang="zh-CN"/>
          </a:p>
        </p:txBody>
      </p:sp>
    </p:spTree>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8F1E9D7F-7182-41F4-894B-DAF92CFC501D}" type="datetimeFigureOut">
              <a:rPr lang="zh-CN" altLang="en-US"/>
              <a:pPr>
                <a:defRPr/>
              </a:pPr>
              <a:t>2014-12-4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6120A6B-69B8-4C99-BEE9-29457BC070EB}" type="slidenum">
              <a:rPr lang="zh-CN" altLang="en-US"/>
              <a:pPr>
                <a:defRPr/>
              </a:pPr>
              <a:t>‹#›</a:t>
            </a:fld>
            <a:endParaRPr lang="en-US" altLang="zh-CN"/>
          </a:p>
        </p:txBody>
      </p:sp>
    </p:spTree>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9D51AB6D-A6C4-4368-B216-B5743D31C104}" type="datetimeFigureOut">
              <a:rPr lang="zh-CN" altLang="en-US"/>
              <a:pPr>
                <a:defRPr/>
              </a:pPr>
              <a:t>2014-12-4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C66B68E-A43E-4214-94A3-7A2B3E9BADD4}" type="slidenum">
              <a:rPr lang="zh-CN" altLang="en-US"/>
              <a:pPr>
                <a:defRPr/>
              </a:pPr>
              <a:t>‹#›</a:t>
            </a:fld>
            <a:endParaRPr lang="en-US" altLang="zh-CN"/>
          </a:p>
        </p:txBody>
      </p:sp>
    </p:spTree>
  </p:cSld>
  <p:clrMapOvr>
    <a:masterClrMapping/>
  </p:clrMapOvr>
  <p:transition spd="slow">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0"/>
          <p:cNvSpPr>
            <a:spLocks noGrp="1" noChangeArrowheads="1"/>
          </p:cNvSpPr>
          <p:nvPr>
            <p:ph type="sldNum" sz="quarter" idx="10"/>
          </p:nvPr>
        </p:nvSpPr>
        <p:spPr>
          <a:ln/>
        </p:spPr>
        <p:txBody>
          <a:bodyPr/>
          <a:lstStyle>
            <a:lvl1pPr>
              <a:defRPr/>
            </a:lvl1pPr>
          </a:lstStyle>
          <a:p>
            <a:pPr>
              <a:defRPr/>
            </a:pPr>
            <a:fld id="{87124E5B-9235-4656-9A33-A644176ABE37}" type="slidenum">
              <a:rPr lang="zh-CN" altLang="en-US"/>
              <a:pPr>
                <a:defRPr/>
              </a:pPr>
              <a:t>‹#›</a:t>
            </a:fld>
            <a:endParaRPr lang="zh-CN"/>
          </a:p>
        </p:txBody>
      </p:sp>
    </p:spTree>
  </p:cSld>
  <p:clrMapOvr>
    <a:masterClrMapping/>
  </p:clrMapOvr>
  <p:transition spd="slow">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sldNum" sz="quarter" idx="10"/>
          </p:nvPr>
        </p:nvSpPr>
        <p:spPr>
          <a:ln/>
        </p:spPr>
        <p:txBody>
          <a:bodyPr/>
          <a:lstStyle>
            <a:lvl1pPr>
              <a:defRPr/>
            </a:lvl1pPr>
          </a:lstStyle>
          <a:p>
            <a:pPr>
              <a:defRPr/>
            </a:pPr>
            <a:fld id="{77A15035-7E1F-45B7-A157-A98786FD3025}" type="slidenum">
              <a:rPr lang="zh-CN" altLang="en-US"/>
              <a:pPr>
                <a:defRPr/>
              </a:pPr>
              <a:t>‹#›</a:t>
            </a:fld>
            <a:endParaRPr lang="zh-CN"/>
          </a:p>
        </p:txBody>
      </p:sp>
    </p:spTree>
  </p:cSld>
  <p:clrMapOvr>
    <a:masterClrMapping/>
  </p:clrMapOvr>
  <p:transition spd="slow">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0"/>
          <p:cNvSpPr>
            <a:spLocks noGrp="1" noChangeArrowheads="1"/>
          </p:cNvSpPr>
          <p:nvPr>
            <p:ph type="sldNum" sz="quarter" idx="10"/>
          </p:nvPr>
        </p:nvSpPr>
        <p:spPr>
          <a:ln/>
        </p:spPr>
        <p:txBody>
          <a:bodyPr/>
          <a:lstStyle>
            <a:lvl1pPr>
              <a:defRPr/>
            </a:lvl1pPr>
          </a:lstStyle>
          <a:p>
            <a:pPr>
              <a:defRPr/>
            </a:pPr>
            <a:fld id="{E2287FBD-ED34-4672-9F7C-1ADD7AA6D5A5}" type="slidenum">
              <a:rPr lang="zh-CN" altLang="en-US"/>
              <a:pPr>
                <a:defRPr/>
              </a:pPr>
              <a:t>‹#›</a:t>
            </a:fld>
            <a:endParaRPr lang="zh-CN"/>
          </a:p>
        </p:txBody>
      </p:sp>
    </p:spTree>
  </p:cSld>
  <p:clrMapOvr>
    <a:masterClrMapping/>
  </p:clrMapOvr>
  <p:transition spd="slow">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006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0"/>
          <p:cNvSpPr>
            <a:spLocks noGrp="1" noChangeArrowheads="1"/>
          </p:cNvSpPr>
          <p:nvPr>
            <p:ph type="sldNum" sz="quarter" idx="10"/>
          </p:nvPr>
        </p:nvSpPr>
        <p:spPr>
          <a:ln/>
        </p:spPr>
        <p:txBody>
          <a:bodyPr/>
          <a:lstStyle>
            <a:lvl1pPr>
              <a:defRPr/>
            </a:lvl1pPr>
          </a:lstStyle>
          <a:p>
            <a:pPr>
              <a:defRPr/>
            </a:pPr>
            <a:fld id="{D5E15360-7DEB-49DA-8930-ED1A2AAC9072}" type="slidenum">
              <a:rPr lang="zh-CN" altLang="en-US"/>
              <a:pPr>
                <a:defRPr/>
              </a:pPr>
              <a:t>‹#›</a:t>
            </a:fld>
            <a:endParaRPr lang="zh-CN"/>
          </a:p>
        </p:txBody>
      </p:sp>
    </p:spTree>
  </p:cSld>
  <p:clrMapOvr>
    <a:masterClrMapping/>
  </p:clrMapOvr>
  <p:transition spd="slow">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
          <p:cNvSpPr>
            <a:spLocks noGrp="1" noChangeArrowheads="1"/>
          </p:cNvSpPr>
          <p:nvPr>
            <p:ph type="sldNum" sz="quarter" idx="10"/>
          </p:nvPr>
        </p:nvSpPr>
        <p:spPr>
          <a:ln/>
        </p:spPr>
        <p:txBody>
          <a:bodyPr/>
          <a:lstStyle>
            <a:lvl1pPr>
              <a:defRPr/>
            </a:lvl1pPr>
          </a:lstStyle>
          <a:p>
            <a:pPr>
              <a:defRPr/>
            </a:pPr>
            <a:fld id="{47114552-9AE9-4EEC-8F0C-12168237F5D8}" type="slidenum">
              <a:rPr lang="zh-CN" altLang="en-US"/>
              <a:pPr>
                <a:defRPr/>
              </a:pPr>
              <a:t>‹#›</a:t>
            </a:fld>
            <a:endParaRPr lang="zh-CN"/>
          </a:p>
        </p:txBody>
      </p:sp>
    </p:spTree>
  </p:cSld>
  <p:clrMapOvr>
    <a:masterClrMapping/>
  </p:clrMapOvr>
  <p:transition spd="slow">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0"/>
          <p:cNvSpPr>
            <a:spLocks noGrp="1" noChangeArrowheads="1"/>
          </p:cNvSpPr>
          <p:nvPr>
            <p:ph type="sldNum" sz="quarter" idx="10"/>
          </p:nvPr>
        </p:nvSpPr>
        <p:spPr>
          <a:ln/>
        </p:spPr>
        <p:txBody>
          <a:bodyPr/>
          <a:lstStyle>
            <a:lvl1pPr>
              <a:defRPr/>
            </a:lvl1pPr>
          </a:lstStyle>
          <a:p>
            <a:pPr>
              <a:defRPr/>
            </a:pPr>
            <a:fld id="{7F2F50B7-A533-4A8D-9E88-C40D698055C3}" type="slidenum">
              <a:rPr lang="zh-CN" altLang="en-US"/>
              <a:pPr>
                <a:defRPr/>
              </a:pPr>
              <a:t>‹#›</a:t>
            </a:fld>
            <a:endParaRPr lang="zh-CN"/>
          </a:p>
        </p:txBody>
      </p:sp>
    </p:spTree>
  </p:cSld>
  <p:clrMapOvr>
    <a:masterClrMapping/>
  </p:clrMapOvr>
  <p:transition spd="slow">
    <p:pull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11"/>
          <p:cNvGrpSpPr>
            <a:grpSpLocks/>
          </p:cNvGrpSpPr>
          <p:nvPr userDrawn="1"/>
        </p:nvGrpSpPr>
        <p:grpSpPr bwMode="auto">
          <a:xfrm>
            <a:off x="6254750" y="5908675"/>
            <a:ext cx="2603500" cy="663575"/>
            <a:chOff x="6255288" y="5908607"/>
            <a:chExt cx="2602992" cy="663665"/>
          </a:xfrm>
        </p:grpSpPr>
        <p:sp>
          <p:nvSpPr>
            <p:cNvPr id="3" name="矩形 2"/>
            <p:cNvSpPr/>
            <p:nvPr userDrawn="1"/>
          </p:nvSpPr>
          <p:spPr bwMode="auto">
            <a:xfrm>
              <a:off x="6501303" y="6143589"/>
              <a:ext cx="2356977" cy="428683"/>
            </a:xfrm>
            <a:prstGeom prst="rect">
              <a:avLst/>
            </a:prstGeom>
            <a:solidFill>
              <a:schemeClr val="bg1"/>
            </a:solidFill>
            <a:ln w="3175" cap="rnd" cmpd="sng" algn="ctr">
              <a:noFill/>
              <a:prstDash val="sysDot"/>
              <a:round/>
              <a:headEnd type="none" w="med" len="med"/>
              <a:tailEnd type="none" w="med" len="med"/>
            </a:ln>
            <a:effectLst/>
          </p:spPr>
          <p:txBody>
            <a:bodyPr/>
            <a:lstStyle/>
            <a:p>
              <a:pPr algn="ctr">
                <a:defRPr/>
              </a:pPr>
              <a:endParaRPr lang="zh-CN" altLang="en-US"/>
            </a:p>
          </p:txBody>
        </p:sp>
        <p:pic>
          <p:nvPicPr>
            <p:cNvPr id="4" name="图片 13" descr="logo.png"/>
            <p:cNvPicPr>
              <a:picLocks noChangeAspect="1"/>
            </p:cNvPicPr>
            <p:nvPr userDrawn="1"/>
          </p:nvPicPr>
          <p:blipFill>
            <a:blip r:embed="rId2"/>
            <a:srcRect/>
            <a:stretch>
              <a:fillRect/>
            </a:stretch>
          </p:blipFill>
          <p:spPr bwMode="auto">
            <a:xfrm>
              <a:off x="6255288" y="5908607"/>
              <a:ext cx="2531554" cy="449351"/>
            </a:xfrm>
            <a:prstGeom prst="rect">
              <a:avLst/>
            </a:prstGeom>
            <a:noFill/>
            <a:ln w="9525">
              <a:noFill/>
              <a:miter lim="800000"/>
              <a:headEnd/>
              <a:tailEnd/>
            </a:ln>
          </p:spPr>
        </p:pic>
      </p:grpSp>
      <p:sp>
        <p:nvSpPr>
          <p:cNvPr id="5" name="灯片编号占位符 1"/>
          <p:cNvSpPr>
            <a:spLocks noGrp="1"/>
          </p:cNvSpPr>
          <p:nvPr>
            <p:ph type="sldNum" sz="quarter" idx="10"/>
          </p:nvPr>
        </p:nvSpPr>
        <p:spPr/>
        <p:txBody>
          <a:bodyPr/>
          <a:lstStyle>
            <a:lvl1pPr>
              <a:defRPr/>
            </a:lvl1pPr>
          </a:lstStyle>
          <a:p>
            <a:pPr>
              <a:defRPr/>
            </a:pPr>
            <a:fld id="{D7C3199E-719C-498B-A2EC-A62E5E1B3C18}" type="slidenum">
              <a:rPr lang="zh-CN" altLang="en-US"/>
              <a:pPr>
                <a:defRPr/>
              </a:pPr>
              <a:t>‹#›</a:t>
            </a:fld>
            <a:endParaRPr lang="zh-CN"/>
          </a:p>
        </p:txBody>
      </p:sp>
    </p:spTree>
  </p:cSld>
  <p:clrMapOvr>
    <a:masterClrMapping/>
  </p:clrMapOvr>
  <p:transition spd="slow">
    <p:pull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grpSp>
        <p:nvGrpSpPr>
          <p:cNvPr id="5" name="组合 11"/>
          <p:cNvGrpSpPr>
            <a:grpSpLocks/>
          </p:cNvGrpSpPr>
          <p:nvPr userDrawn="1"/>
        </p:nvGrpSpPr>
        <p:grpSpPr bwMode="auto">
          <a:xfrm>
            <a:off x="6254750" y="5908675"/>
            <a:ext cx="2603500" cy="663575"/>
            <a:chOff x="6255288" y="5908607"/>
            <a:chExt cx="2602992" cy="663665"/>
          </a:xfrm>
        </p:grpSpPr>
        <p:sp>
          <p:nvSpPr>
            <p:cNvPr id="6" name="矩形 5"/>
            <p:cNvSpPr/>
            <p:nvPr userDrawn="1"/>
          </p:nvSpPr>
          <p:spPr bwMode="auto">
            <a:xfrm>
              <a:off x="6501303" y="6143589"/>
              <a:ext cx="2356977" cy="428683"/>
            </a:xfrm>
            <a:prstGeom prst="rect">
              <a:avLst/>
            </a:prstGeom>
            <a:solidFill>
              <a:schemeClr val="bg1"/>
            </a:solidFill>
            <a:ln w="3175" cap="rnd" cmpd="sng" algn="ctr">
              <a:noFill/>
              <a:prstDash val="sysDot"/>
              <a:round/>
              <a:headEnd type="none" w="med" len="med"/>
              <a:tailEnd type="none" w="med" len="med"/>
            </a:ln>
            <a:effectLst/>
          </p:spPr>
          <p:txBody>
            <a:bodyPr/>
            <a:lstStyle/>
            <a:p>
              <a:pPr algn="ctr">
                <a:defRPr/>
              </a:pPr>
              <a:endParaRPr lang="zh-CN" altLang="en-US"/>
            </a:p>
          </p:txBody>
        </p:sp>
        <p:pic>
          <p:nvPicPr>
            <p:cNvPr id="7" name="图片 13" descr="logo.png"/>
            <p:cNvPicPr>
              <a:picLocks noChangeAspect="1"/>
            </p:cNvPicPr>
            <p:nvPr userDrawn="1"/>
          </p:nvPicPr>
          <p:blipFill>
            <a:blip r:embed="rId2"/>
            <a:srcRect/>
            <a:stretch>
              <a:fillRect/>
            </a:stretch>
          </p:blipFill>
          <p:spPr bwMode="auto">
            <a:xfrm>
              <a:off x="6255288" y="5908607"/>
              <a:ext cx="2531554" cy="449351"/>
            </a:xfrm>
            <a:prstGeom prst="rect">
              <a:avLst/>
            </a:prstGeom>
            <a:noFill/>
            <a:ln w="9525">
              <a:noFill/>
              <a:miter lim="800000"/>
              <a:headEnd/>
              <a:tailEnd/>
            </a:ln>
          </p:spPr>
        </p:pic>
      </p:grpSp>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灯片编号占位符 4"/>
          <p:cNvSpPr>
            <a:spLocks noGrp="1"/>
          </p:cNvSpPr>
          <p:nvPr>
            <p:ph type="sldNum" sz="quarter" idx="10"/>
          </p:nvPr>
        </p:nvSpPr>
        <p:spPr/>
        <p:txBody>
          <a:bodyPr/>
          <a:lstStyle>
            <a:lvl1pPr>
              <a:defRPr/>
            </a:lvl1pPr>
          </a:lstStyle>
          <a:p>
            <a:pPr>
              <a:defRPr/>
            </a:pPr>
            <a:fld id="{93EFBDCA-BF58-4A0D-AFC7-97FB2653C5EA}" type="slidenum">
              <a:rPr lang="zh-CN" altLang="en-US"/>
              <a:pPr>
                <a:defRPr/>
              </a:pPr>
              <a:t>‹#›</a:t>
            </a:fld>
            <a:endParaRPr lang="zh-CN"/>
          </a:p>
        </p:txBody>
      </p:sp>
    </p:spTree>
  </p:cSld>
  <p:clrMapOvr>
    <a:masterClrMapping/>
  </p:clrMapOvr>
  <p:transition spd="slow">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E7C73094-788B-4827-BDC5-843304950668}" type="datetimeFigureOut">
              <a:rPr lang="zh-CN" altLang="en-US"/>
              <a:pPr>
                <a:defRPr/>
              </a:pPr>
              <a:t>2014-12-4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109AD83-BB71-4CE3-9E30-7FCBB1770456}" type="slidenum">
              <a:rPr lang="zh-CN" altLang="en-US"/>
              <a:pPr>
                <a:defRPr/>
              </a:pPr>
              <a:t>‹#›</a:t>
            </a:fld>
            <a:endParaRPr lang="en-US" altLang="zh-CN"/>
          </a:p>
        </p:txBody>
      </p:sp>
    </p:spTree>
  </p:cSld>
  <p:clrMapOvr>
    <a:masterClrMapping/>
  </p:clrMapOvr>
  <p:transition spd="slow">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5" name="组合 11"/>
          <p:cNvGrpSpPr>
            <a:grpSpLocks/>
          </p:cNvGrpSpPr>
          <p:nvPr userDrawn="1"/>
        </p:nvGrpSpPr>
        <p:grpSpPr bwMode="auto">
          <a:xfrm>
            <a:off x="6254750" y="5908675"/>
            <a:ext cx="2603500" cy="663575"/>
            <a:chOff x="6255288" y="5908607"/>
            <a:chExt cx="2602992" cy="663665"/>
          </a:xfrm>
        </p:grpSpPr>
        <p:sp>
          <p:nvSpPr>
            <p:cNvPr id="6" name="矩形 5"/>
            <p:cNvSpPr/>
            <p:nvPr userDrawn="1"/>
          </p:nvSpPr>
          <p:spPr bwMode="auto">
            <a:xfrm>
              <a:off x="6501303" y="6143589"/>
              <a:ext cx="2356977" cy="428683"/>
            </a:xfrm>
            <a:prstGeom prst="rect">
              <a:avLst/>
            </a:prstGeom>
            <a:solidFill>
              <a:schemeClr val="bg1"/>
            </a:solidFill>
            <a:ln w="3175" cap="rnd" cmpd="sng" algn="ctr">
              <a:noFill/>
              <a:prstDash val="sysDot"/>
              <a:round/>
              <a:headEnd type="none" w="med" len="med"/>
              <a:tailEnd type="none" w="med" len="med"/>
            </a:ln>
            <a:effectLst/>
          </p:spPr>
          <p:txBody>
            <a:bodyPr/>
            <a:lstStyle/>
            <a:p>
              <a:pPr algn="ctr">
                <a:defRPr/>
              </a:pPr>
              <a:endParaRPr lang="zh-CN" altLang="en-US"/>
            </a:p>
          </p:txBody>
        </p:sp>
        <p:pic>
          <p:nvPicPr>
            <p:cNvPr id="7" name="图片 13" descr="logo.png"/>
            <p:cNvPicPr>
              <a:picLocks noChangeAspect="1"/>
            </p:cNvPicPr>
            <p:nvPr userDrawn="1"/>
          </p:nvPicPr>
          <p:blipFill>
            <a:blip r:embed="rId2"/>
            <a:srcRect/>
            <a:stretch>
              <a:fillRect/>
            </a:stretch>
          </p:blipFill>
          <p:spPr bwMode="auto">
            <a:xfrm>
              <a:off x="6255288" y="5908607"/>
              <a:ext cx="2531554" cy="449351"/>
            </a:xfrm>
            <a:prstGeom prst="rect">
              <a:avLst/>
            </a:prstGeom>
            <a:noFill/>
            <a:ln w="9525">
              <a:noFill/>
              <a:miter lim="800000"/>
              <a:headEnd/>
              <a:tailEnd/>
            </a:ln>
          </p:spPr>
        </p:pic>
      </p:grpSp>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灯片编号占位符 4"/>
          <p:cNvSpPr>
            <a:spLocks noGrp="1"/>
          </p:cNvSpPr>
          <p:nvPr>
            <p:ph type="sldNum" sz="quarter" idx="10"/>
          </p:nvPr>
        </p:nvSpPr>
        <p:spPr/>
        <p:txBody>
          <a:bodyPr/>
          <a:lstStyle>
            <a:lvl1pPr>
              <a:defRPr/>
            </a:lvl1pPr>
          </a:lstStyle>
          <a:p>
            <a:pPr>
              <a:defRPr/>
            </a:pPr>
            <a:fld id="{10E2D34B-178B-4DD9-9044-DC566916598A}" type="slidenum">
              <a:rPr lang="zh-CN" altLang="en-US"/>
              <a:pPr>
                <a:defRPr/>
              </a:pPr>
              <a:t>‹#›</a:t>
            </a:fld>
            <a:endParaRPr lang="zh-CN"/>
          </a:p>
        </p:txBody>
      </p:sp>
    </p:spTree>
  </p:cSld>
  <p:clrMapOvr>
    <a:masterClrMapping/>
  </p:clrMapOvr>
  <p:transition spd="slow">
    <p:pull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grpSp>
        <p:nvGrpSpPr>
          <p:cNvPr id="4" name="组合 7"/>
          <p:cNvGrpSpPr>
            <a:grpSpLocks/>
          </p:cNvGrpSpPr>
          <p:nvPr userDrawn="1"/>
        </p:nvGrpSpPr>
        <p:grpSpPr bwMode="auto">
          <a:xfrm>
            <a:off x="6254750" y="5908675"/>
            <a:ext cx="2603500" cy="663575"/>
            <a:chOff x="6255288" y="5908607"/>
            <a:chExt cx="2602992" cy="663665"/>
          </a:xfrm>
        </p:grpSpPr>
        <p:sp>
          <p:nvSpPr>
            <p:cNvPr id="5" name="矩形 4"/>
            <p:cNvSpPr/>
            <p:nvPr userDrawn="1"/>
          </p:nvSpPr>
          <p:spPr bwMode="auto">
            <a:xfrm>
              <a:off x="6501303" y="6143589"/>
              <a:ext cx="2356977" cy="428683"/>
            </a:xfrm>
            <a:prstGeom prst="rect">
              <a:avLst/>
            </a:prstGeom>
            <a:solidFill>
              <a:schemeClr val="bg1"/>
            </a:solidFill>
            <a:ln w="3175" cap="rnd" cmpd="sng" algn="ctr">
              <a:noFill/>
              <a:prstDash val="sysDot"/>
              <a:round/>
              <a:headEnd type="none" w="med" len="med"/>
              <a:tailEnd type="none" w="med" len="med"/>
            </a:ln>
            <a:effectLst/>
          </p:spPr>
          <p:txBody>
            <a:bodyPr/>
            <a:lstStyle/>
            <a:p>
              <a:pPr algn="ctr">
                <a:defRPr/>
              </a:pPr>
              <a:endParaRPr lang="zh-CN" altLang="en-US"/>
            </a:p>
          </p:txBody>
        </p:sp>
        <p:pic>
          <p:nvPicPr>
            <p:cNvPr id="6" name="图片 13" descr="logo.png"/>
            <p:cNvPicPr>
              <a:picLocks noChangeAspect="1"/>
            </p:cNvPicPr>
            <p:nvPr userDrawn="1"/>
          </p:nvPicPr>
          <p:blipFill>
            <a:blip r:embed="rId2"/>
            <a:srcRect/>
            <a:stretch>
              <a:fillRect/>
            </a:stretch>
          </p:blipFill>
          <p:spPr bwMode="auto">
            <a:xfrm>
              <a:off x="6255288" y="5908607"/>
              <a:ext cx="2531554" cy="449351"/>
            </a:xfrm>
            <a:prstGeom prst="rect">
              <a:avLst/>
            </a:prstGeom>
            <a:noFill/>
            <a:ln w="9525">
              <a:noFill/>
              <a:miter lim="800000"/>
              <a:headEnd/>
              <a:tailEnd/>
            </a:ln>
          </p:spPr>
        </p:pic>
      </p:gr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42910" y="1071546"/>
            <a:ext cx="7772400" cy="5257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3"/>
          <p:cNvSpPr>
            <a:spLocks noGrp="1"/>
          </p:cNvSpPr>
          <p:nvPr>
            <p:ph type="sldNum" sz="quarter" idx="10"/>
          </p:nvPr>
        </p:nvSpPr>
        <p:spPr/>
        <p:txBody>
          <a:bodyPr/>
          <a:lstStyle>
            <a:lvl1pPr>
              <a:defRPr/>
            </a:lvl1pPr>
          </a:lstStyle>
          <a:p>
            <a:pPr>
              <a:defRPr/>
            </a:pPr>
            <a:fld id="{47DB4D6C-64B6-430E-994E-7035D775A662}" type="slidenum">
              <a:rPr lang="zh-CN" altLang="en-US"/>
              <a:pPr>
                <a:defRPr/>
              </a:pPr>
              <a:t>‹#›</a:t>
            </a:fld>
            <a:endParaRPr lang="zh-CN"/>
          </a:p>
        </p:txBody>
      </p:sp>
    </p:spTree>
  </p:cSld>
  <p:clrMapOvr>
    <a:masterClrMapping/>
  </p:clrMapOvr>
  <p:transition spd="slow">
    <p:pull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grpSp>
        <p:nvGrpSpPr>
          <p:cNvPr id="4" name="组合 11"/>
          <p:cNvGrpSpPr>
            <a:grpSpLocks/>
          </p:cNvGrpSpPr>
          <p:nvPr userDrawn="1"/>
        </p:nvGrpSpPr>
        <p:grpSpPr bwMode="auto">
          <a:xfrm>
            <a:off x="6254750" y="5908675"/>
            <a:ext cx="2603500" cy="663575"/>
            <a:chOff x="6255288" y="5908607"/>
            <a:chExt cx="2602992" cy="663665"/>
          </a:xfrm>
        </p:grpSpPr>
        <p:sp>
          <p:nvSpPr>
            <p:cNvPr id="5" name="矩形 4"/>
            <p:cNvSpPr/>
            <p:nvPr userDrawn="1"/>
          </p:nvSpPr>
          <p:spPr bwMode="auto">
            <a:xfrm>
              <a:off x="6501303" y="6143589"/>
              <a:ext cx="2356977" cy="428683"/>
            </a:xfrm>
            <a:prstGeom prst="rect">
              <a:avLst/>
            </a:prstGeom>
            <a:solidFill>
              <a:schemeClr val="bg1"/>
            </a:solidFill>
            <a:ln w="3175" cap="rnd" cmpd="sng" algn="ctr">
              <a:noFill/>
              <a:prstDash val="sysDot"/>
              <a:round/>
              <a:headEnd type="none" w="med" len="med"/>
              <a:tailEnd type="none" w="med" len="med"/>
            </a:ln>
            <a:effectLst/>
          </p:spPr>
          <p:txBody>
            <a:bodyPr/>
            <a:lstStyle/>
            <a:p>
              <a:pPr algn="ctr">
                <a:defRPr/>
              </a:pPr>
              <a:endParaRPr lang="zh-CN" altLang="en-US"/>
            </a:p>
          </p:txBody>
        </p:sp>
        <p:pic>
          <p:nvPicPr>
            <p:cNvPr id="6" name="图片 13" descr="logo.png"/>
            <p:cNvPicPr>
              <a:picLocks noChangeAspect="1"/>
            </p:cNvPicPr>
            <p:nvPr userDrawn="1"/>
          </p:nvPicPr>
          <p:blipFill>
            <a:blip r:embed="rId2"/>
            <a:srcRect/>
            <a:stretch>
              <a:fillRect/>
            </a:stretch>
          </p:blipFill>
          <p:spPr bwMode="auto">
            <a:xfrm>
              <a:off x="6255288" y="5908607"/>
              <a:ext cx="2531554" cy="449351"/>
            </a:xfrm>
            <a:prstGeom prst="rect">
              <a:avLst/>
            </a:prstGeom>
            <a:noFill/>
            <a:ln w="9525">
              <a:noFill/>
              <a:miter lim="800000"/>
              <a:headEnd/>
              <a:tailEnd/>
            </a:ln>
          </p:spPr>
        </p:pic>
      </p:grpSp>
      <p:sp>
        <p:nvSpPr>
          <p:cNvPr id="2" name="竖排标题 1"/>
          <p:cNvSpPr>
            <a:spLocks noGrp="1"/>
          </p:cNvSpPr>
          <p:nvPr>
            <p:ph type="title" orient="vert"/>
          </p:nvPr>
        </p:nvSpPr>
        <p:spPr>
          <a:xfrm>
            <a:off x="6815138" y="228600"/>
            <a:ext cx="2068512" cy="5943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28600"/>
            <a:ext cx="6053138" cy="5943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3"/>
          <p:cNvSpPr>
            <a:spLocks noGrp="1"/>
          </p:cNvSpPr>
          <p:nvPr>
            <p:ph type="sldNum" sz="quarter" idx="10"/>
          </p:nvPr>
        </p:nvSpPr>
        <p:spPr/>
        <p:txBody>
          <a:bodyPr/>
          <a:lstStyle>
            <a:lvl1pPr>
              <a:defRPr/>
            </a:lvl1pPr>
          </a:lstStyle>
          <a:p>
            <a:pPr>
              <a:defRPr/>
            </a:pPr>
            <a:fld id="{88ED689C-0754-44B3-8CE9-E4DF0D3DDDE7}" type="slidenum">
              <a:rPr lang="zh-CN" altLang="en-US"/>
              <a:pPr>
                <a:defRPr/>
              </a:pPr>
              <a:t>‹#›</a:t>
            </a:fld>
            <a:endParaRPr lang="zh-CN"/>
          </a:p>
        </p:txBody>
      </p:sp>
    </p:spTree>
  </p:cSld>
  <p:clrMapOvr>
    <a:masterClrMapping/>
  </p:clrMapOvr>
  <p:transition spd="slow">
    <p:pull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081" y="274638"/>
            <a:ext cx="8229838"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944BB9F7-45B4-43EB-A510-83C1D5BD6F91}" type="datetimeFigureOut">
              <a:rPr lang="zh-CN" altLang="en-US"/>
              <a:pPr>
                <a:defRPr/>
              </a:pPr>
              <a:t>2014-12-4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DDD2234-5AFB-4929-A927-B036E1CF25AC}" type="slidenum">
              <a:rPr lang="zh-CN" altLang="en-US"/>
              <a:pPr>
                <a:defRPr/>
              </a:pPr>
              <a:t>‹#›</a:t>
            </a:fld>
            <a:endParaRPr lang="en-US" altLang="zh-CN"/>
          </a:p>
        </p:txBody>
      </p:sp>
    </p:spTree>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89608FFF-D882-4304-A0B8-B782735602AB}" type="datetimeFigureOut">
              <a:rPr lang="zh-CN" altLang="en-US"/>
              <a:pPr>
                <a:defRPr/>
              </a:pPr>
              <a:t>2014-12-4</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F59A39E-F31E-4558-B0B1-876E53CF48A2}" type="slidenum">
              <a:rPr lang="zh-CN" altLang="en-US"/>
              <a:pPr>
                <a:defRPr/>
              </a:pPr>
              <a:t>‹#›</a:t>
            </a:fld>
            <a:endParaRPr lang="en-US" altLang="zh-CN"/>
          </a:p>
        </p:txBody>
      </p:sp>
    </p:spTree>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A545CB22-084E-45EE-A838-ED929E6C156C}" type="datetimeFigureOut">
              <a:rPr lang="zh-CN" altLang="en-US"/>
              <a:pPr>
                <a:defRPr/>
              </a:pPr>
              <a:t>2014-12-4</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8D8F092A-5879-40AC-A115-527D7BAF6811}" type="slidenum">
              <a:rPr lang="zh-CN" altLang="en-US"/>
              <a:pPr>
                <a:defRPr/>
              </a:pPr>
              <a:t>‹#›</a:t>
            </a:fld>
            <a:endParaRPr lang="en-US" altLang="zh-CN"/>
          </a:p>
        </p:txBody>
      </p:sp>
    </p:spTree>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84058682-7203-4F78-9F37-D75D8ED8FC69}" type="datetimeFigureOut">
              <a:rPr lang="zh-CN" altLang="en-US"/>
              <a:pPr>
                <a:defRPr/>
              </a:pPr>
              <a:t>2014-12-4</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38009C73-B485-46D2-89E3-4A4E18A0D22E}" type="slidenum">
              <a:rPr lang="zh-CN" altLang="en-US"/>
              <a:pPr>
                <a:defRPr/>
              </a:pPr>
              <a:t>‹#›</a:t>
            </a:fld>
            <a:endParaRPr lang="en-US" altLang="zh-CN"/>
          </a:p>
        </p:txBody>
      </p:sp>
    </p:spTree>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99B74F8-C529-4254-AE62-EA6023633945}" type="datetimeFigureOut">
              <a:rPr lang="zh-CN" altLang="en-US"/>
              <a:pPr>
                <a:defRPr/>
              </a:pPr>
              <a:t>2014-12-4</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516F1E08-006D-4BD6-803D-B7E604AE4D0C}" type="slidenum">
              <a:rPr lang="zh-CN" altLang="en-US"/>
              <a:pPr>
                <a:defRPr/>
              </a:pPr>
              <a:t>‹#›</a:t>
            </a:fld>
            <a:endParaRPr lang="en-US" altLang="zh-CN"/>
          </a:p>
        </p:txBody>
      </p:sp>
    </p:spTree>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8817117D-2497-44E1-BFFB-122809D12978}" type="datetimeFigureOut">
              <a:rPr lang="zh-CN" altLang="en-US"/>
              <a:pPr>
                <a:defRPr/>
              </a:pPr>
              <a:t>2014-12-4</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FF7415E-2E77-494E-A51B-EE34E96FECF8}" type="slidenum">
              <a:rPr lang="zh-CN" altLang="en-US"/>
              <a:pPr>
                <a:defRPr/>
              </a:pPr>
              <a:t>‹#›</a:t>
            </a:fld>
            <a:endParaRPr lang="en-US" altLang="zh-CN"/>
          </a:p>
        </p:txBody>
      </p:sp>
    </p:spTree>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645E0367-BE89-4655-9437-1F2DAAA6A022}" type="datetimeFigureOut">
              <a:rPr lang="zh-CN" altLang="en-US"/>
              <a:pPr>
                <a:defRPr/>
              </a:pPr>
              <a:t>2014-12-4</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55C2E70-8230-4A19-8AFE-3F9376B9D1FF}" type="slidenum">
              <a:rPr lang="zh-CN" altLang="en-US"/>
              <a:pPr>
                <a:defRPr/>
              </a:pPr>
              <a:t>‹#›</a:t>
            </a:fld>
            <a:endParaRPr lang="en-US" altLang="zh-CN"/>
          </a:p>
        </p:txBody>
      </p:sp>
    </p:spTree>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7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66172BEF-EB07-4132-9716-AB8C032D2CFE}" type="datetimeFigureOut">
              <a:rPr lang="zh-CN" altLang="en-US"/>
              <a:pPr>
                <a:defRPr/>
              </a:pPr>
              <a:t>2014-12-4</a:t>
            </a:fld>
            <a:endParaRPr lang="en-US" altLang="zh-CN"/>
          </a:p>
        </p:txBody>
      </p:sp>
      <p:sp>
        <p:nvSpPr>
          <p:cNvPr id="87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ltLang="zh-CN"/>
          </a:p>
        </p:txBody>
      </p:sp>
      <p:sp>
        <p:nvSpPr>
          <p:cNvPr id="87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5BCC7535-1FC7-4588-8C38-015F32139192}"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spd="slow">
    <p:pull dir="r"/>
  </p:transition>
  <p:txStyles>
    <p:titleStyle>
      <a:lvl1pPr algn="ctr" rtl="0" eaLnBrk="0" fontAlgn="base" hangingPunct="0">
        <a:spcBef>
          <a:spcPct val="0"/>
        </a:spcBef>
        <a:spcAft>
          <a:spcPct val="0"/>
        </a:spcAft>
        <a:defRPr sz="4400">
          <a:solidFill>
            <a:schemeClr val="tx2"/>
          </a:solidFill>
          <a:latin typeface="+mj-lt"/>
          <a:ea typeface="方正粗宋简体" pitchFamily="65" charset="-122"/>
          <a:cs typeface="+mj-cs"/>
        </a:defRPr>
      </a:lvl1pPr>
      <a:lvl2pPr algn="ctr" rtl="0" eaLnBrk="0" fontAlgn="base" hangingPunct="0">
        <a:spcBef>
          <a:spcPct val="0"/>
        </a:spcBef>
        <a:spcAft>
          <a:spcPct val="0"/>
        </a:spcAft>
        <a:defRPr sz="4400">
          <a:solidFill>
            <a:schemeClr val="tx2"/>
          </a:solidFill>
          <a:latin typeface="Arial" charset="0"/>
          <a:ea typeface="方正粗宋简体" pitchFamily="65" charset="-122"/>
        </a:defRPr>
      </a:lvl2pPr>
      <a:lvl3pPr algn="ctr" rtl="0" eaLnBrk="0" fontAlgn="base" hangingPunct="0">
        <a:spcBef>
          <a:spcPct val="0"/>
        </a:spcBef>
        <a:spcAft>
          <a:spcPct val="0"/>
        </a:spcAft>
        <a:defRPr sz="4400">
          <a:solidFill>
            <a:schemeClr val="tx2"/>
          </a:solidFill>
          <a:latin typeface="Arial" charset="0"/>
          <a:ea typeface="方正粗宋简体" pitchFamily="65" charset="-122"/>
        </a:defRPr>
      </a:lvl3pPr>
      <a:lvl4pPr algn="ctr" rtl="0" eaLnBrk="0" fontAlgn="base" hangingPunct="0">
        <a:spcBef>
          <a:spcPct val="0"/>
        </a:spcBef>
        <a:spcAft>
          <a:spcPct val="0"/>
        </a:spcAft>
        <a:defRPr sz="4400">
          <a:solidFill>
            <a:schemeClr val="tx2"/>
          </a:solidFill>
          <a:latin typeface="Arial" charset="0"/>
          <a:ea typeface="方正粗宋简体" pitchFamily="65" charset="-122"/>
        </a:defRPr>
      </a:lvl4pPr>
      <a:lvl5pPr algn="ctr" rtl="0" eaLnBrk="0" fontAlgn="base" hangingPunct="0">
        <a:spcBef>
          <a:spcPct val="0"/>
        </a:spcBef>
        <a:spcAft>
          <a:spcPct val="0"/>
        </a:spcAft>
        <a:defRPr sz="4400">
          <a:solidFill>
            <a:schemeClr val="tx2"/>
          </a:solidFill>
          <a:latin typeface="Arial" charset="0"/>
          <a:ea typeface="方正粗宋简体" pitchFamily="65"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94210" name="Rectangle 2" descr="Light horizontal"/>
          <p:cNvSpPr>
            <a:spLocks noChangeArrowheads="1"/>
          </p:cNvSpPr>
          <p:nvPr/>
        </p:nvSpPr>
        <p:spPr bwMode="gray">
          <a:xfrm>
            <a:off x="0" y="0"/>
            <a:ext cx="9144000" cy="762000"/>
          </a:xfrm>
          <a:prstGeom prst="rect">
            <a:avLst/>
          </a:prstGeom>
          <a:blipFill dpi="0" rotWithShape="0">
            <a:blip r:embed="rId14"/>
            <a:srcRect/>
            <a:tile tx="0" ty="0" sx="100000" sy="100000" flip="none" algn="tl"/>
          </a:blipFill>
          <a:ln w="9525">
            <a:noFill/>
            <a:miter lim="800000"/>
            <a:headEnd/>
            <a:tailEnd/>
          </a:ln>
          <a:effectLst/>
        </p:spPr>
        <p:txBody>
          <a:bodyPr wrap="none" anchor="ctr"/>
          <a:lstStyle/>
          <a:p>
            <a:pPr algn="ctr">
              <a:defRPr/>
            </a:pPr>
            <a:endParaRPr lang="zh-CN" altLang="en-US"/>
          </a:p>
        </p:txBody>
      </p:sp>
      <p:sp>
        <p:nvSpPr>
          <p:cNvPr id="94211" name="Rectangle 3" descr="Light horizontal"/>
          <p:cNvSpPr>
            <a:spLocks noChangeArrowheads="1"/>
          </p:cNvSpPr>
          <p:nvPr/>
        </p:nvSpPr>
        <p:spPr bwMode="gray">
          <a:xfrm>
            <a:off x="0" y="333375"/>
            <a:ext cx="179388" cy="6524625"/>
          </a:xfrm>
          <a:prstGeom prst="rect">
            <a:avLst/>
          </a:prstGeom>
          <a:blipFill dpi="0" rotWithShape="0">
            <a:blip r:embed="rId15"/>
            <a:srcRect/>
            <a:tile tx="0" ty="0" sx="100000" sy="100000" flip="none" algn="tl"/>
          </a:blipFill>
          <a:ln w="9525">
            <a:noFill/>
            <a:miter lim="800000"/>
            <a:headEnd/>
            <a:tailEnd/>
          </a:ln>
          <a:effectLst/>
        </p:spPr>
        <p:txBody>
          <a:bodyPr wrap="none" anchor="ctr"/>
          <a:lstStyle/>
          <a:p>
            <a:pPr algn="ctr">
              <a:defRPr/>
            </a:pPr>
            <a:endParaRPr lang="zh-CN" altLang="en-US"/>
          </a:p>
        </p:txBody>
      </p:sp>
      <p:sp>
        <p:nvSpPr>
          <p:cNvPr id="94212" name="Line 4"/>
          <p:cNvSpPr>
            <a:spLocks noChangeShapeType="1"/>
          </p:cNvSpPr>
          <p:nvPr/>
        </p:nvSpPr>
        <p:spPr bwMode="gray">
          <a:xfrm>
            <a:off x="0" y="6400800"/>
            <a:ext cx="6477000" cy="0"/>
          </a:xfrm>
          <a:prstGeom prst="line">
            <a:avLst/>
          </a:prstGeom>
          <a:noFill/>
          <a:ln w="9525" cap="rnd">
            <a:solidFill>
              <a:schemeClr val="tx1"/>
            </a:solidFill>
            <a:prstDash val="sysDot"/>
            <a:round/>
            <a:headEnd/>
            <a:tailEnd/>
          </a:ln>
          <a:effectLst/>
        </p:spPr>
        <p:txBody>
          <a:bodyPr/>
          <a:lstStyle/>
          <a:p>
            <a:pPr algn="ctr">
              <a:defRPr/>
            </a:pPr>
            <a:endParaRPr lang="zh-CN" altLang="en-US"/>
          </a:p>
        </p:txBody>
      </p:sp>
      <p:sp>
        <p:nvSpPr>
          <p:cNvPr id="94213" name="Rectangle 5"/>
          <p:cNvSpPr>
            <a:spLocks noGrp="1" noChangeArrowheads="1"/>
          </p:cNvSpPr>
          <p:nvPr>
            <p:ph type="title"/>
          </p:nvPr>
        </p:nvSpPr>
        <p:spPr bwMode="gray">
          <a:xfrm>
            <a:off x="609600" y="228600"/>
            <a:ext cx="8274050" cy="460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此处插入一级标题</a:t>
            </a:r>
          </a:p>
        </p:txBody>
      </p:sp>
      <p:sp>
        <p:nvSpPr>
          <p:cNvPr id="2054" name="Rectangle 6"/>
          <p:cNvSpPr>
            <a:spLocks noGrp="1" noChangeArrowheads="1"/>
          </p:cNvSpPr>
          <p:nvPr>
            <p:ph type="body" idx="1"/>
          </p:nvPr>
        </p:nvSpPr>
        <p:spPr bwMode="gray">
          <a:xfrm>
            <a:off x="8382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4215" name="Rectangle 7"/>
          <p:cNvSpPr>
            <a:spLocks noChangeArrowheads="1"/>
          </p:cNvSpPr>
          <p:nvPr/>
        </p:nvSpPr>
        <p:spPr bwMode="auto">
          <a:xfrm>
            <a:off x="0" y="0"/>
            <a:ext cx="1116013" cy="1196975"/>
          </a:xfrm>
          <a:prstGeom prst="rect">
            <a:avLst/>
          </a:prstGeom>
          <a:solidFill>
            <a:schemeClr val="bg1"/>
          </a:solidFill>
          <a:ln w="9525">
            <a:noFill/>
            <a:miter lim="800000"/>
            <a:headEnd/>
            <a:tailEnd/>
          </a:ln>
          <a:effectLst/>
        </p:spPr>
        <p:txBody>
          <a:bodyPr wrap="none" anchor="ctr"/>
          <a:lstStyle/>
          <a:p>
            <a:pPr algn="ctr">
              <a:defRPr/>
            </a:pPr>
            <a:endParaRPr lang="zh-CN" altLang="en-US"/>
          </a:p>
        </p:txBody>
      </p:sp>
      <p:sp>
        <p:nvSpPr>
          <p:cNvPr id="94216" name="Line 8"/>
          <p:cNvSpPr>
            <a:spLocks noChangeShapeType="1"/>
          </p:cNvSpPr>
          <p:nvPr/>
        </p:nvSpPr>
        <p:spPr bwMode="auto">
          <a:xfrm>
            <a:off x="8839200" y="1798638"/>
            <a:ext cx="0" cy="4114800"/>
          </a:xfrm>
          <a:prstGeom prst="line">
            <a:avLst/>
          </a:prstGeom>
          <a:noFill/>
          <a:ln w="9525">
            <a:solidFill>
              <a:schemeClr val="folHlink"/>
            </a:solidFill>
            <a:round/>
            <a:headEnd/>
            <a:tailEnd/>
          </a:ln>
          <a:effectLst/>
        </p:spPr>
        <p:txBody>
          <a:bodyPr/>
          <a:lstStyle/>
          <a:p>
            <a:pPr algn="ctr">
              <a:defRPr/>
            </a:pPr>
            <a:endParaRPr lang="zh-CN" altLang="en-US"/>
          </a:p>
        </p:txBody>
      </p:sp>
      <p:sp>
        <p:nvSpPr>
          <p:cNvPr id="94218" name="Rectangle 10"/>
          <p:cNvSpPr>
            <a:spLocks noGrp="1" noChangeArrowheads="1"/>
          </p:cNvSpPr>
          <p:nvPr>
            <p:ph type="sldNum" sz="quarter" idx="4"/>
          </p:nvPr>
        </p:nvSpPr>
        <p:spPr bwMode="auto">
          <a:xfrm>
            <a:off x="0" y="6400800"/>
            <a:ext cx="601663"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1">
                <a:latin typeface="黑体" pitchFamily="2" charset="-122"/>
                <a:ea typeface="黑体" pitchFamily="2" charset="-122"/>
              </a:defRPr>
            </a:lvl1pPr>
          </a:lstStyle>
          <a:p>
            <a:pPr>
              <a:defRPr/>
            </a:pPr>
            <a:fld id="{F1025171-81F0-4640-8566-332D7A2ABEC9}" type="slidenum">
              <a:rPr lang="zh-CN" altLang="en-US"/>
              <a:pPr>
                <a:defRPr/>
              </a:pPr>
              <a:t>‹#›</a:t>
            </a:fld>
            <a:endParaRPr lang="zh-CN"/>
          </a:p>
        </p:txBody>
      </p:sp>
      <p:pic>
        <p:nvPicPr>
          <p:cNvPr id="2058" name="Picture 12"/>
          <p:cNvPicPr>
            <a:picLocks noChangeAspect="1" noChangeArrowheads="1"/>
          </p:cNvPicPr>
          <p:nvPr userDrawn="1"/>
        </p:nvPicPr>
        <p:blipFill>
          <a:blip r:embed="rId16"/>
          <a:srcRect/>
          <a:stretch>
            <a:fillRect/>
          </a:stretch>
        </p:blipFill>
        <p:spPr bwMode="auto">
          <a:xfrm>
            <a:off x="6588125" y="6157913"/>
            <a:ext cx="2260600" cy="431800"/>
          </a:xfrm>
          <a:prstGeom prst="rect">
            <a:avLst/>
          </a:prstGeom>
          <a:noFill/>
          <a:ln w="3175" cap="rnd" algn="ctr">
            <a:noFill/>
            <a:prstDash val="sysDot"/>
            <a:miter lim="800000"/>
            <a:headEnd/>
            <a:tailEnd/>
          </a:ln>
        </p:spPr>
      </p:pic>
      <p:pic>
        <p:nvPicPr>
          <p:cNvPr id="2059" name="Picture 14" descr="校徽"/>
          <p:cNvPicPr>
            <a:picLocks noChangeAspect="1" noChangeArrowheads="1"/>
          </p:cNvPicPr>
          <p:nvPr userDrawn="1"/>
        </p:nvPicPr>
        <p:blipFill>
          <a:blip r:embed="rId17"/>
          <a:srcRect/>
          <a:stretch>
            <a:fillRect/>
          </a:stretch>
        </p:blipFill>
        <p:spPr bwMode="auto">
          <a:xfrm>
            <a:off x="22225" y="188913"/>
            <a:ext cx="1042988" cy="704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wipe(left)">
                                      <p:cBhvr>
                                        <p:cTn id="7"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p:bldLst>
  </p:timing>
  <p:txStyles>
    <p:titleStyle>
      <a:lvl1pPr algn="ctr" rtl="0" eaLnBrk="0" fontAlgn="base" hangingPunct="0">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ea typeface="宋体" pitchFamily="2" charset="-122"/>
        </a:defRPr>
      </a:lvl2pPr>
      <a:lvl3pPr algn="ctr"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ea typeface="宋体" pitchFamily="2" charset="-122"/>
        </a:defRPr>
      </a:lvl3pPr>
      <a:lvl4pPr algn="ctr"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ea typeface="宋体" pitchFamily="2" charset="-122"/>
        </a:defRPr>
      </a:lvl4pPr>
      <a:lvl5pPr algn="ctr" rtl="0" eaLnBrk="0" fontAlgn="base" hangingPunct="0">
        <a:spcBef>
          <a:spcPct val="0"/>
        </a:spcBef>
        <a:spcAft>
          <a:spcPct val="0"/>
        </a:spcAft>
        <a:defRPr sz="3200" b="1">
          <a:solidFill>
            <a:schemeClr val="tx2"/>
          </a:solidFill>
          <a:effectLst>
            <a:outerShdw blurRad="38100" dist="38100" dir="2700000" algn="tl">
              <a:srgbClr val="C0C0C0"/>
            </a:outerShdw>
          </a:effectLst>
          <a:latin typeface="Arial" charset="0"/>
          <a:ea typeface="宋体" pitchFamily="2" charset="-122"/>
        </a:defRPr>
      </a:lvl5pPr>
      <a:lvl6pPr marL="457200" algn="ctr" rtl="0" fontAlgn="base">
        <a:spcBef>
          <a:spcPct val="0"/>
        </a:spcBef>
        <a:spcAft>
          <a:spcPct val="0"/>
        </a:spcAft>
        <a:defRPr sz="3200" b="1">
          <a:solidFill>
            <a:schemeClr val="tx2"/>
          </a:solidFill>
          <a:effectLst>
            <a:outerShdw blurRad="38100" dist="38100" dir="2700000" algn="tl">
              <a:srgbClr val="C0C0C0"/>
            </a:outerShdw>
          </a:effectLst>
          <a:latin typeface="Arial" charset="0"/>
          <a:ea typeface="宋体" pitchFamily="2" charset="-122"/>
        </a:defRPr>
      </a:lvl6pPr>
      <a:lvl7pPr marL="914400" algn="ctr" rtl="0" fontAlgn="base">
        <a:spcBef>
          <a:spcPct val="0"/>
        </a:spcBef>
        <a:spcAft>
          <a:spcPct val="0"/>
        </a:spcAft>
        <a:defRPr sz="3200" b="1">
          <a:solidFill>
            <a:schemeClr val="tx2"/>
          </a:solidFill>
          <a:effectLst>
            <a:outerShdw blurRad="38100" dist="38100" dir="2700000" algn="tl">
              <a:srgbClr val="C0C0C0"/>
            </a:outerShdw>
          </a:effectLst>
          <a:latin typeface="Arial" charset="0"/>
          <a:ea typeface="宋体" pitchFamily="2" charset="-122"/>
        </a:defRPr>
      </a:lvl7pPr>
      <a:lvl8pPr marL="1371600" algn="ctr" rtl="0" fontAlgn="base">
        <a:spcBef>
          <a:spcPct val="0"/>
        </a:spcBef>
        <a:spcAft>
          <a:spcPct val="0"/>
        </a:spcAft>
        <a:defRPr sz="3200" b="1">
          <a:solidFill>
            <a:schemeClr val="tx2"/>
          </a:solidFill>
          <a:effectLst>
            <a:outerShdw blurRad="38100" dist="38100" dir="2700000" algn="tl">
              <a:srgbClr val="C0C0C0"/>
            </a:outerShdw>
          </a:effectLst>
          <a:latin typeface="Arial" charset="0"/>
          <a:ea typeface="宋体" pitchFamily="2" charset="-122"/>
        </a:defRPr>
      </a:lvl8pPr>
      <a:lvl9pPr marL="1828800" algn="ctr" rtl="0" fontAlgn="base">
        <a:spcBef>
          <a:spcPct val="0"/>
        </a:spcBef>
        <a:spcAft>
          <a:spcPct val="0"/>
        </a:spcAft>
        <a:defRPr sz="3200" b="1">
          <a:solidFill>
            <a:schemeClr val="tx2"/>
          </a:solidFill>
          <a:effectLst>
            <a:outerShdw blurRad="38100" dist="38100" dir="2700000" algn="tl">
              <a:srgbClr val="C0C0C0"/>
            </a:outerShdw>
          </a:effectLst>
          <a:latin typeface="Arial" charset="0"/>
          <a:ea typeface="宋体" pitchFamily="2" charset="-122"/>
        </a:defRPr>
      </a:lvl9pPr>
    </p:titleStyle>
    <p:bodyStyle>
      <a:lvl1pPr marL="342900" indent="-342900" algn="l" rtl="0" eaLnBrk="0" fontAlgn="base" hangingPunct="0">
        <a:spcBef>
          <a:spcPct val="20000"/>
        </a:spcBef>
        <a:spcAft>
          <a:spcPct val="0"/>
        </a:spcAft>
        <a:buClr>
          <a:schemeClr val="accent2"/>
        </a:buClr>
        <a:buChar char="•"/>
        <a:defRPr sz="2400" b="1">
          <a:solidFill>
            <a:srgbClr val="006699"/>
          </a:solidFill>
          <a:latin typeface="+mn-lt"/>
          <a:ea typeface="+mn-ea"/>
          <a:cs typeface="+mn-cs"/>
        </a:defRPr>
      </a:lvl1pPr>
      <a:lvl2pPr marL="742950" indent="-285750" algn="l" rtl="0" eaLnBrk="0" fontAlgn="base" hangingPunct="0">
        <a:spcBef>
          <a:spcPct val="20000"/>
        </a:spcBef>
        <a:spcAft>
          <a:spcPct val="0"/>
        </a:spcAft>
        <a:buClr>
          <a:schemeClr val="tx2"/>
        </a:buClr>
        <a:buFont typeface="Arial" charset="0"/>
        <a:buChar char="–"/>
        <a:defRPr sz="2800">
          <a:solidFill>
            <a:schemeClr val="tx1"/>
          </a:solidFill>
          <a:latin typeface="+mj-lt"/>
          <a:ea typeface="+mn-ea"/>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j-lt"/>
          <a:ea typeface="+mn-ea"/>
        </a:defRPr>
      </a:lvl3pPr>
      <a:lvl4pPr marL="1600200" indent="-228600" algn="l" rtl="0" eaLnBrk="0" fontAlgn="base" hangingPunct="0">
        <a:spcBef>
          <a:spcPct val="20000"/>
        </a:spcBef>
        <a:spcAft>
          <a:spcPct val="0"/>
        </a:spcAft>
        <a:buClr>
          <a:schemeClr val="hlink"/>
        </a:buClr>
        <a:buFont typeface="Arial" charset="0"/>
        <a:buChar char="–"/>
        <a:defRPr sz="2000">
          <a:solidFill>
            <a:schemeClr val="tx1"/>
          </a:solidFill>
          <a:latin typeface="+mj-lt"/>
          <a:ea typeface="+mn-ea"/>
        </a:defRPr>
      </a:lvl4pPr>
      <a:lvl5pPr marL="2057400" indent="-228600" algn="l" rtl="0" eaLnBrk="0" fontAlgn="base" hangingPunct="0">
        <a:spcBef>
          <a:spcPct val="20000"/>
        </a:spcBef>
        <a:spcAft>
          <a:spcPct val="0"/>
        </a:spcAft>
        <a:buClr>
          <a:schemeClr val="accent1"/>
        </a:buClr>
        <a:buFont typeface="Arial" charset="0"/>
        <a:buChar char="»"/>
        <a:defRPr sz="2000">
          <a:solidFill>
            <a:schemeClr val="tx1"/>
          </a:solidFill>
          <a:latin typeface="+mj-lt"/>
          <a:ea typeface="+mn-ea"/>
        </a:defRPr>
      </a:lvl5pPr>
      <a:lvl6pPr marL="2514600" indent="-228600" algn="l" rtl="0" fontAlgn="base">
        <a:spcBef>
          <a:spcPct val="20000"/>
        </a:spcBef>
        <a:spcAft>
          <a:spcPct val="0"/>
        </a:spcAft>
        <a:buClr>
          <a:schemeClr val="accent1"/>
        </a:buClr>
        <a:buFont typeface="Arial" charset="0"/>
        <a:buChar char="»"/>
        <a:defRPr sz="2000">
          <a:solidFill>
            <a:schemeClr val="tx1"/>
          </a:solidFill>
          <a:latin typeface="+mj-lt"/>
          <a:ea typeface="+mn-ea"/>
        </a:defRPr>
      </a:lvl6pPr>
      <a:lvl7pPr marL="2971800" indent="-228600" algn="l" rtl="0" fontAlgn="base">
        <a:spcBef>
          <a:spcPct val="20000"/>
        </a:spcBef>
        <a:spcAft>
          <a:spcPct val="0"/>
        </a:spcAft>
        <a:buClr>
          <a:schemeClr val="accent1"/>
        </a:buClr>
        <a:buFont typeface="Arial" charset="0"/>
        <a:buChar char="»"/>
        <a:defRPr sz="2000">
          <a:solidFill>
            <a:schemeClr val="tx1"/>
          </a:solidFill>
          <a:latin typeface="+mj-lt"/>
          <a:ea typeface="+mn-ea"/>
        </a:defRPr>
      </a:lvl7pPr>
      <a:lvl8pPr marL="3429000" indent="-228600" algn="l" rtl="0" fontAlgn="base">
        <a:spcBef>
          <a:spcPct val="20000"/>
        </a:spcBef>
        <a:spcAft>
          <a:spcPct val="0"/>
        </a:spcAft>
        <a:buClr>
          <a:schemeClr val="accent1"/>
        </a:buClr>
        <a:buFont typeface="Arial" charset="0"/>
        <a:buChar char="»"/>
        <a:defRPr sz="2000">
          <a:solidFill>
            <a:schemeClr val="tx1"/>
          </a:solidFill>
          <a:latin typeface="+mj-lt"/>
          <a:ea typeface="+mn-ea"/>
        </a:defRPr>
      </a:lvl8pPr>
      <a:lvl9pPr marL="3886200" indent="-228600" algn="l" rtl="0" fontAlgn="base">
        <a:spcBef>
          <a:spcPct val="20000"/>
        </a:spcBef>
        <a:spcAft>
          <a:spcPct val="0"/>
        </a:spcAft>
        <a:buClr>
          <a:schemeClr val="accent1"/>
        </a:buClr>
        <a:buFont typeface="Arial" charset="0"/>
        <a:buChar char="»"/>
        <a:defRPr sz="20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image.jike.com/detail?did=-6378154152665912232&amp;pos=63&amp;num=36&amp;q=%E9%97%AE%E5%8F%B7%E5%9B%BE%E7%89%87&amp;fm=QH360"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3" descr="258"/>
          <p:cNvPicPr>
            <a:picLocks noChangeAspect="1" noChangeArrowheads="1"/>
          </p:cNvPicPr>
          <p:nvPr/>
        </p:nvPicPr>
        <p:blipFill>
          <a:blip r:embed="rId2"/>
          <a:srcRect/>
          <a:stretch>
            <a:fillRect/>
          </a:stretch>
        </p:blipFill>
        <p:spPr bwMode="auto">
          <a:xfrm>
            <a:off x="0" y="6272213"/>
            <a:ext cx="9144000" cy="585787"/>
          </a:xfrm>
          <a:prstGeom prst="rect">
            <a:avLst/>
          </a:prstGeom>
          <a:noFill/>
          <a:ln w="9525">
            <a:noFill/>
            <a:miter lim="800000"/>
            <a:headEnd/>
            <a:tailEnd/>
          </a:ln>
        </p:spPr>
      </p:pic>
      <p:pic>
        <p:nvPicPr>
          <p:cNvPr id="4099" name="Picture 6" descr="全景图"/>
          <p:cNvPicPr>
            <a:picLocks noChangeAspect="1" noChangeArrowheads="1"/>
          </p:cNvPicPr>
          <p:nvPr/>
        </p:nvPicPr>
        <p:blipFill>
          <a:blip r:embed="rId3">
            <a:lum bright="12000" contrast="32000"/>
          </a:blip>
          <a:srcRect/>
          <a:stretch>
            <a:fillRect/>
          </a:stretch>
        </p:blipFill>
        <p:spPr bwMode="auto">
          <a:xfrm>
            <a:off x="0" y="4794250"/>
            <a:ext cx="9144000" cy="1477963"/>
          </a:xfrm>
          <a:prstGeom prst="rect">
            <a:avLst/>
          </a:prstGeom>
          <a:noFill/>
          <a:ln w="9525">
            <a:noFill/>
            <a:miter lim="800000"/>
            <a:headEnd/>
            <a:tailEnd/>
          </a:ln>
        </p:spPr>
      </p:pic>
      <p:sp>
        <p:nvSpPr>
          <p:cNvPr id="4100" name="Line 7"/>
          <p:cNvSpPr>
            <a:spLocks noChangeShapeType="1"/>
          </p:cNvSpPr>
          <p:nvPr/>
        </p:nvSpPr>
        <p:spPr bwMode="auto">
          <a:xfrm>
            <a:off x="0" y="6272213"/>
            <a:ext cx="9144000" cy="0"/>
          </a:xfrm>
          <a:prstGeom prst="line">
            <a:avLst/>
          </a:prstGeom>
          <a:noFill/>
          <a:ln w="12700">
            <a:solidFill>
              <a:srgbClr val="0033CC"/>
            </a:solidFill>
            <a:round/>
            <a:headEnd/>
            <a:tailEnd/>
          </a:ln>
          <a:effectLst>
            <a:prstShdw prst="shdw17" dist="17961" dir="2700000">
              <a:srgbClr val="003D7A"/>
            </a:prstShdw>
          </a:effectLst>
        </p:spPr>
        <p:txBody>
          <a:bodyPr/>
          <a:lstStyle/>
          <a:p>
            <a:endParaRPr lang="zh-CN" altLang="en-US"/>
          </a:p>
        </p:txBody>
      </p:sp>
      <p:sp>
        <p:nvSpPr>
          <p:cNvPr id="4101" name="Text Box 11"/>
          <p:cNvSpPr txBox="1">
            <a:spLocks noChangeArrowheads="1"/>
          </p:cNvSpPr>
          <p:nvPr/>
        </p:nvSpPr>
        <p:spPr bwMode="auto">
          <a:xfrm>
            <a:off x="2571736" y="3929066"/>
            <a:ext cx="3654425" cy="461962"/>
          </a:xfrm>
          <a:prstGeom prst="rect">
            <a:avLst/>
          </a:prstGeom>
          <a:noFill/>
          <a:ln w="9525">
            <a:noFill/>
            <a:miter lim="800000"/>
            <a:headEnd/>
            <a:tailEnd/>
          </a:ln>
        </p:spPr>
        <p:txBody>
          <a:bodyPr>
            <a:spAutoFit/>
          </a:bodyPr>
          <a:lstStyle/>
          <a:p>
            <a:pPr algn="ctr">
              <a:spcBef>
                <a:spcPct val="50000"/>
              </a:spcBef>
            </a:pPr>
            <a:r>
              <a:rPr lang="zh-CN" altLang="en-US" sz="2400" b="1" dirty="0">
                <a:latin typeface="黑体" pitchFamily="2" charset="-122"/>
                <a:ea typeface="黑体" pitchFamily="2" charset="-122"/>
              </a:rPr>
              <a:t>汇报人</a:t>
            </a:r>
            <a:r>
              <a:rPr lang="zh-CN" altLang="en-US" sz="2400" b="1" dirty="0" smtClean="0">
                <a:latin typeface="黑体" pitchFamily="2" charset="-122"/>
                <a:ea typeface="黑体" pitchFamily="2" charset="-122"/>
              </a:rPr>
              <a:t>：王志飞</a:t>
            </a:r>
            <a:endParaRPr lang="zh-CN" altLang="en-US" sz="2400" b="1" dirty="0">
              <a:latin typeface="黑体" pitchFamily="2" charset="-122"/>
              <a:ea typeface="黑体" pitchFamily="2" charset="-122"/>
            </a:endParaRPr>
          </a:p>
        </p:txBody>
      </p:sp>
      <p:sp>
        <p:nvSpPr>
          <p:cNvPr id="4102" name="Text Box 11"/>
          <p:cNvSpPr txBox="1">
            <a:spLocks noChangeArrowheads="1"/>
          </p:cNvSpPr>
          <p:nvPr/>
        </p:nvSpPr>
        <p:spPr bwMode="auto">
          <a:xfrm>
            <a:off x="1087462" y="2571750"/>
            <a:ext cx="7056438" cy="523220"/>
          </a:xfrm>
          <a:prstGeom prst="rect">
            <a:avLst/>
          </a:prstGeom>
          <a:noFill/>
          <a:ln w="9525">
            <a:noFill/>
            <a:miter lim="800000"/>
            <a:headEnd/>
            <a:tailEnd/>
          </a:ln>
        </p:spPr>
        <p:txBody>
          <a:bodyPr>
            <a:spAutoFit/>
          </a:bodyPr>
          <a:lstStyle/>
          <a:p>
            <a:pPr algn="ctr">
              <a:spcAft>
                <a:spcPts val="1200"/>
              </a:spcAft>
            </a:pPr>
            <a:r>
              <a:rPr lang="zh-CN" altLang="en-US" sz="2800" b="1" dirty="0" smtClean="0">
                <a:ea typeface="微软雅黑" pitchFamily="34" charset="-122"/>
              </a:rPr>
              <a:t>网络思想政治教育专题培训汇报</a:t>
            </a:r>
            <a:endParaRPr lang="en-US" altLang="zh-CN" sz="2800" b="1" dirty="0" smtClean="0">
              <a:ea typeface="微软雅黑" pitchFamily="34" charset="-122"/>
            </a:endParaRPr>
          </a:p>
        </p:txBody>
      </p:sp>
      <p:pic>
        <p:nvPicPr>
          <p:cNvPr id="4103" name="图片 8" descr="标志组合-上下.jpg"/>
          <p:cNvPicPr>
            <a:picLocks noChangeAspect="1"/>
          </p:cNvPicPr>
          <p:nvPr/>
        </p:nvPicPr>
        <p:blipFill>
          <a:blip r:embed="rId4"/>
          <a:srcRect/>
          <a:stretch>
            <a:fillRect/>
          </a:stretch>
        </p:blipFill>
        <p:spPr bwMode="auto">
          <a:xfrm>
            <a:off x="2628900" y="79375"/>
            <a:ext cx="3832225" cy="2135188"/>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p:cNvSpPr>
            <a:spLocks/>
          </p:cNvSpPr>
          <p:nvPr/>
        </p:nvSpPr>
        <p:spPr bwMode="auto">
          <a:xfrm>
            <a:off x="555625" y="2216150"/>
            <a:ext cx="7991475" cy="3028950"/>
          </a:xfrm>
          <a:custGeom>
            <a:avLst/>
            <a:gdLst>
              <a:gd name="T0" fmla="*/ 2147483647 w 5034"/>
              <a:gd name="T1" fmla="*/ 0 h 1908"/>
              <a:gd name="T2" fmla="*/ 2147483647 w 5034"/>
              <a:gd name="T3" fmla="*/ 2147483647 h 1908"/>
              <a:gd name="T4" fmla="*/ 2147483647 w 5034"/>
              <a:gd name="T5" fmla="*/ 2147483647 h 1908"/>
              <a:gd name="T6" fmla="*/ 0 w 5034"/>
              <a:gd name="T7" fmla="*/ 2147483647 h 1908"/>
              <a:gd name="T8" fmla="*/ 2147483647 w 5034"/>
              <a:gd name="T9" fmla="*/ 2147483647 h 1908"/>
              <a:gd name="T10" fmla="*/ 2147483647 w 5034"/>
              <a:gd name="T11" fmla="*/ 2147483647 h 1908"/>
              <a:gd name="T12" fmla="*/ 2147483647 w 5034"/>
              <a:gd name="T13" fmla="*/ 2147483647 h 1908"/>
              <a:gd name="T14" fmla="*/ 2147483647 w 5034"/>
              <a:gd name="T15" fmla="*/ 0 h 1908"/>
              <a:gd name="T16" fmla="*/ 0 60000 65536"/>
              <a:gd name="T17" fmla="*/ 0 60000 65536"/>
              <a:gd name="T18" fmla="*/ 0 60000 65536"/>
              <a:gd name="T19" fmla="*/ 0 60000 65536"/>
              <a:gd name="T20" fmla="*/ 0 60000 65536"/>
              <a:gd name="T21" fmla="*/ 0 60000 65536"/>
              <a:gd name="T22" fmla="*/ 0 60000 65536"/>
              <a:gd name="T23" fmla="*/ 0 60000 65536"/>
              <a:gd name="T24" fmla="*/ 0 w 5034"/>
              <a:gd name="T25" fmla="*/ 0 h 1908"/>
              <a:gd name="T26" fmla="*/ 5034 w 5034"/>
              <a:gd name="T27" fmla="*/ 1908 h 19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66CCFF"/>
              </a:gs>
              <a:gs pos="100000">
                <a:srgbClr val="FFFFFF">
                  <a:alpha val="0"/>
                </a:srgbClr>
              </a:gs>
            </a:gsLst>
            <a:lin ang="5400000" scaled="1"/>
          </a:gradFill>
          <a:ln w="9525">
            <a:noFill/>
            <a:round/>
            <a:headEnd/>
            <a:tailEnd/>
          </a:ln>
        </p:spPr>
        <p:txBody>
          <a:bodyPr wrap="none" anchor="ctr"/>
          <a:lstStyle/>
          <a:p>
            <a:endParaRPr lang="zh-CN" altLang="en-US"/>
          </a:p>
        </p:txBody>
      </p:sp>
      <p:sp>
        <p:nvSpPr>
          <p:cNvPr id="17411" name="AutoShape 3"/>
          <p:cNvSpPr>
            <a:spLocks noChangeArrowheads="1"/>
          </p:cNvSpPr>
          <p:nvPr/>
        </p:nvSpPr>
        <p:spPr bwMode="auto">
          <a:xfrm>
            <a:off x="1766888" y="1274763"/>
            <a:ext cx="5543550" cy="768350"/>
          </a:xfrm>
          <a:prstGeom prst="roundRect">
            <a:avLst>
              <a:gd name="adj" fmla="val 50000"/>
            </a:avLst>
          </a:prstGeom>
          <a:gradFill rotWithShape="1">
            <a:gsLst>
              <a:gs pos="0">
                <a:srgbClr val="99CC00"/>
              </a:gs>
              <a:gs pos="100000">
                <a:srgbClr val="567200"/>
              </a:gs>
            </a:gsLst>
            <a:lin ang="5400000" scaled="1"/>
          </a:gradFill>
          <a:ln w="9525">
            <a:noFill/>
            <a:round/>
            <a:headEnd/>
            <a:tailEnd/>
          </a:ln>
          <a:effectLst>
            <a:outerShdw dist="107763" dir="2700000" algn="ctr" rotWithShape="0">
              <a:srgbClr val="008080">
                <a:alpha val="50000"/>
              </a:srgbClr>
            </a:outerShdw>
          </a:effectLst>
        </p:spPr>
        <p:txBody>
          <a:bodyPr wrap="none" anchor="ctr"/>
          <a:lstStyle/>
          <a:p>
            <a:pPr algn="ctr" latinLnBrk="1">
              <a:buFont typeface="Wingdings" pitchFamily="2" charset="2"/>
              <a:buNone/>
              <a:defRPr/>
            </a:pPr>
            <a:r>
              <a:rPr lang="en-US" altLang="zh-CN" sz="3200" dirty="0" smtClean="0">
                <a:solidFill>
                  <a:srgbClr val="FFFFFF"/>
                </a:solidFill>
                <a:latin typeface="Times New Roman" pitchFamily="18" charset="0"/>
                <a:ea typeface="HY각헤드라인M" pitchFamily="2" charset="-127"/>
              </a:rPr>
              <a:t>4.</a:t>
            </a:r>
            <a:r>
              <a:rPr lang="zh-CN" altLang="en-US" sz="3200" dirty="0" smtClean="0">
                <a:solidFill>
                  <a:srgbClr val="FFFFFF"/>
                </a:solidFill>
                <a:latin typeface="Times New Roman" pitchFamily="18" charset="0"/>
                <a:ea typeface="HY각헤드라인M" pitchFamily="2" charset="-127"/>
              </a:rPr>
              <a:t>国家</a:t>
            </a:r>
            <a:r>
              <a:rPr lang="zh-CN" altLang="en-US" sz="3200" dirty="0">
                <a:solidFill>
                  <a:srgbClr val="FFFFFF"/>
                </a:solidFill>
                <a:latin typeface="Times New Roman" pitchFamily="18" charset="0"/>
                <a:ea typeface="HY각헤드라인M" pitchFamily="2" charset="-127"/>
              </a:rPr>
              <a:t>政策和文件的重视</a:t>
            </a:r>
            <a:endParaRPr lang="ko-KR" altLang="en-US" sz="3200" dirty="0">
              <a:solidFill>
                <a:srgbClr val="FFFFFF"/>
              </a:solidFill>
              <a:latin typeface="Times New Roman" pitchFamily="18" charset="0"/>
              <a:ea typeface="HY각헤드라인M" pitchFamily="2" charset="-127"/>
            </a:endParaRPr>
          </a:p>
        </p:txBody>
      </p:sp>
      <p:sp>
        <p:nvSpPr>
          <p:cNvPr id="12292" name="Oval 5"/>
          <p:cNvSpPr>
            <a:spLocks noChangeArrowheads="1"/>
          </p:cNvSpPr>
          <p:nvPr/>
        </p:nvSpPr>
        <p:spPr bwMode="auto">
          <a:xfrm>
            <a:off x="3756025" y="4110038"/>
            <a:ext cx="1474788" cy="1473200"/>
          </a:xfrm>
          <a:prstGeom prst="ellipse">
            <a:avLst/>
          </a:prstGeom>
          <a:gradFill rotWithShape="1">
            <a:gsLst>
              <a:gs pos="0">
                <a:srgbClr val="FF9900"/>
              </a:gs>
              <a:gs pos="100000">
                <a:srgbClr val="432800"/>
              </a:gs>
            </a:gsLst>
            <a:path path="rect">
              <a:fillToRect r="100000" b="100000"/>
            </a:path>
          </a:gradFill>
          <a:ln w="9525">
            <a:noFill/>
            <a:round/>
            <a:headEnd/>
            <a:tailEnd/>
          </a:ln>
        </p:spPr>
        <p:txBody>
          <a:bodyPr wrap="none" anchor="ctr"/>
          <a:lstStyle/>
          <a:p>
            <a:pPr algn="ctr" latinLnBrk="1"/>
            <a:r>
              <a:rPr lang="zh-CN" altLang="en-US" sz="1600" dirty="0">
                <a:solidFill>
                  <a:srgbClr val="FFFFFF"/>
                </a:solidFill>
                <a:latin typeface="Times New Roman" pitchFamily="18" charset="0"/>
                <a:ea typeface="幼圆" pitchFamily="49" charset="-122"/>
              </a:rPr>
              <a:t>加强学校</a:t>
            </a:r>
            <a:endParaRPr lang="en-US" altLang="zh-CN" sz="1600" dirty="0">
              <a:solidFill>
                <a:srgbClr val="FFFFFF"/>
              </a:solidFill>
              <a:latin typeface="Times New Roman" pitchFamily="18" charset="0"/>
              <a:ea typeface="幼圆" pitchFamily="49" charset="-122"/>
            </a:endParaRPr>
          </a:p>
          <a:p>
            <a:pPr algn="ctr" latinLnBrk="1"/>
            <a:r>
              <a:rPr lang="zh-CN" altLang="en-US" sz="1600" dirty="0">
                <a:solidFill>
                  <a:srgbClr val="FFFFFF"/>
                </a:solidFill>
                <a:latin typeface="Times New Roman" pitchFamily="18" charset="0"/>
                <a:ea typeface="幼圆" pitchFamily="49" charset="-122"/>
              </a:rPr>
              <a:t>校园网管理</a:t>
            </a:r>
            <a:endParaRPr lang="en-US" altLang="zh-CN" sz="1600" dirty="0">
              <a:solidFill>
                <a:srgbClr val="FFFFFF"/>
              </a:solidFill>
              <a:latin typeface="Times New Roman" pitchFamily="18" charset="0"/>
              <a:ea typeface="幼圆" pitchFamily="49" charset="-122"/>
            </a:endParaRPr>
          </a:p>
          <a:p>
            <a:pPr algn="ctr" latinLnBrk="1"/>
            <a:r>
              <a:rPr lang="zh-CN" altLang="en-US" sz="1600" dirty="0">
                <a:solidFill>
                  <a:srgbClr val="FFFFFF"/>
                </a:solidFill>
                <a:latin typeface="Times New Roman" pitchFamily="18" charset="0"/>
                <a:ea typeface="幼圆" pitchFamily="49" charset="-122"/>
              </a:rPr>
              <a:t>的文件提出</a:t>
            </a:r>
            <a:endParaRPr lang="en-US" altLang="zh-CN" sz="1600" dirty="0">
              <a:solidFill>
                <a:srgbClr val="FFFFFF"/>
              </a:solidFill>
              <a:latin typeface="Times New Roman" pitchFamily="18" charset="0"/>
              <a:ea typeface="幼圆" pitchFamily="49" charset="-122"/>
            </a:endParaRPr>
          </a:p>
          <a:p>
            <a:pPr algn="ctr" latinLnBrk="1"/>
            <a:r>
              <a:rPr lang="zh-CN" altLang="en-US" sz="1600" dirty="0">
                <a:solidFill>
                  <a:srgbClr val="FFFFFF"/>
                </a:solidFill>
                <a:latin typeface="Times New Roman" pitchFamily="18" charset="0"/>
                <a:ea typeface="幼圆" pitchFamily="49" charset="-122"/>
              </a:rPr>
              <a:t>具体方法</a:t>
            </a:r>
            <a:endParaRPr lang="ko-KR" altLang="en-US" sz="1600" dirty="0">
              <a:solidFill>
                <a:srgbClr val="FFFFFF"/>
              </a:solidFill>
              <a:latin typeface="Times New Roman" pitchFamily="18" charset="0"/>
              <a:ea typeface="HY각헤드라인M"/>
              <a:cs typeface="HY각헤드라인M"/>
            </a:endParaRPr>
          </a:p>
        </p:txBody>
      </p:sp>
      <p:sp>
        <p:nvSpPr>
          <p:cNvPr id="12293" name="Oval 6"/>
          <p:cNvSpPr>
            <a:spLocks noChangeArrowheads="1"/>
          </p:cNvSpPr>
          <p:nvPr/>
        </p:nvSpPr>
        <p:spPr bwMode="auto">
          <a:xfrm>
            <a:off x="2103438" y="4110038"/>
            <a:ext cx="1474787" cy="1473200"/>
          </a:xfrm>
          <a:prstGeom prst="ellipse">
            <a:avLst/>
          </a:prstGeom>
          <a:gradFill rotWithShape="1">
            <a:gsLst>
              <a:gs pos="0">
                <a:srgbClr val="99CCFF"/>
              </a:gs>
              <a:gs pos="100000">
                <a:srgbClr val="283643"/>
              </a:gs>
            </a:gsLst>
            <a:path path="rect">
              <a:fillToRect r="100000" b="100000"/>
            </a:path>
          </a:gradFill>
          <a:ln w="9525">
            <a:noFill/>
            <a:round/>
            <a:headEnd/>
            <a:tailEnd/>
          </a:ln>
        </p:spPr>
        <p:txBody>
          <a:bodyPr wrap="none" anchor="ctr"/>
          <a:lstStyle/>
          <a:p>
            <a:pPr algn="ctr" latinLnBrk="1"/>
            <a:r>
              <a:rPr lang="zh-CN" altLang="en-US" sz="1600" dirty="0">
                <a:solidFill>
                  <a:srgbClr val="FFFFFF"/>
                </a:solidFill>
                <a:latin typeface="Times New Roman" pitchFamily="18" charset="0"/>
                <a:ea typeface="HY각헤드라인M"/>
                <a:cs typeface="HY각헤드라인M"/>
              </a:rPr>
              <a:t>中央</a:t>
            </a:r>
            <a:r>
              <a:rPr lang="en-US" altLang="zh-CN" sz="1600" dirty="0">
                <a:solidFill>
                  <a:srgbClr val="FFFFFF"/>
                </a:solidFill>
                <a:latin typeface="Times New Roman" pitchFamily="18" charset="0"/>
                <a:ea typeface="HY각헤드라인M"/>
                <a:cs typeface="HY각헤드라인M"/>
              </a:rPr>
              <a:t>16</a:t>
            </a:r>
            <a:r>
              <a:rPr lang="zh-CN" altLang="en-US" sz="1600" dirty="0">
                <a:solidFill>
                  <a:srgbClr val="FFFFFF"/>
                </a:solidFill>
                <a:latin typeface="Times New Roman" pitchFamily="18" charset="0"/>
                <a:ea typeface="HY각헤드라인M"/>
                <a:cs typeface="HY각헤드라인M"/>
              </a:rPr>
              <a:t>号文件</a:t>
            </a:r>
            <a:endParaRPr lang="en-US" altLang="zh-CN" sz="1600" dirty="0">
              <a:solidFill>
                <a:srgbClr val="FFFFFF"/>
              </a:solidFill>
              <a:latin typeface="Times New Roman" pitchFamily="18" charset="0"/>
              <a:ea typeface="HY각헤드라인M"/>
              <a:cs typeface="HY각헤드라인M"/>
            </a:endParaRPr>
          </a:p>
          <a:p>
            <a:pPr algn="ctr" latinLnBrk="1"/>
            <a:r>
              <a:rPr lang="zh-CN" altLang="en-US" sz="1600" dirty="0">
                <a:solidFill>
                  <a:srgbClr val="FFFFFF"/>
                </a:solidFill>
                <a:latin typeface="Times New Roman" pitchFamily="18" charset="0"/>
                <a:ea typeface="HY각헤드라인M"/>
                <a:cs typeface="HY각헤드라인M"/>
              </a:rPr>
              <a:t>首提网络</a:t>
            </a:r>
            <a:endParaRPr lang="en-US" altLang="zh-CN" sz="1600" dirty="0">
              <a:solidFill>
                <a:srgbClr val="FFFFFF"/>
              </a:solidFill>
              <a:latin typeface="Times New Roman" pitchFamily="18" charset="0"/>
              <a:ea typeface="HY각헤드라인M"/>
              <a:cs typeface="HY각헤드라인M"/>
            </a:endParaRPr>
          </a:p>
          <a:p>
            <a:pPr algn="ctr" latinLnBrk="1"/>
            <a:r>
              <a:rPr lang="zh-CN" altLang="en-US" sz="1600" dirty="0">
                <a:solidFill>
                  <a:srgbClr val="FFFFFF"/>
                </a:solidFill>
                <a:latin typeface="Times New Roman" pitchFamily="18" charset="0"/>
                <a:ea typeface="HY각헤드라인M"/>
                <a:cs typeface="HY각헤드라인M"/>
              </a:rPr>
              <a:t>思想政治教育</a:t>
            </a:r>
            <a:endParaRPr lang="ko-KR" altLang="en-US" sz="1600" dirty="0">
              <a:solidFill>
                <a:srgbClr val="FFFFFF"/>
              </a:solidFill>
              <a:latin typeface="Times New Roman" pitchFamily="18" charset="0"/>
              <a:ea typeface="HY각헤드라인M"/>
              <a:cs typeface="HY각헤드라인M"/>
            </a:endParaRPr>
          </a:p>
        </p:txBody>
      </p:sp>
      <p:sp>
        <p:nvSpPr>
          <p:cNvPr id="12294" name="Oval 7"/>
          <p:cNvSpPr>
            <a:spLocks noChangeArrowheads="1"/>
          </p:cNvSpPr>
          <p:nvPr/>
        </p:nvSpPr>
        <p:spPr bwMode="auto">
          <a:xfrm>
            <a:off x="5407025" y="4110038"/>
            <a:ext cx="1474788" cy="1473200"/>
          </a:xfrm>
          <a:prstGeom prst="ellipse">
            <a:avLst/>
          </a:prstGeom>
          <a:gradFill rotWithShape="1">
            <a:gsLst>
              <a:gs pos="0">
                <a:srgbClr val="CC99FF"/>
              </a:gs>
              <a:gs pos="100000">
                <a:srgbClr val="362843"/>
              </a:gs>
            </a:gsLst>
            <a:path path="rect">
              <a:fillToRect r="100000" b="100000"/>
            </a:path>
          </a:gradFill>
          <a:ln w="9525">
            <a:noFill/>
            <a:round/>
            <a:headEnd/>
            <a:tailEnd/>
          </a:ln>
        </p:spPr>
        <p:txBody>
          <a:bodyPr wrap="none" anchor="ctr"/>
          <a:lstStyle/>
          <a:p>
            <a:pPr algn="ctr" latinLnBrk="1"/>
            <a:r>
              <a:rPr lang="zh-CN" altLang="en-US" sz="1600" dirty="0">
                <a:solidFill>
                  <a:srgbClr val="FFFFFF"/>
                </a:solidFill>
                <a:latin typeface="Times New Roman" pitchFamily="18" charset="0"/>
                <a:ea typeface="幼圆" pitchFamily="49" charset="-122"/>
                <a:cs typeface="HY각헤드라인M"/>
              </a:rPr>
              <a:t>习近平关注</a:t>
            </a:r>
            <a:endParaRPr lang="en-US" altLang="zh-CN" sz="1600" dirty="0">
              <a:solidFill>
                <a:srgbClr val="FFFFFF"/>
              </a:solidFill>
              <a:latin typeface="Times New Roman" pitchFamily="18" charset="0"/>
              <a:ea typeface="幼圆" pitchFamily="49" charset="-122"/>
              <a:cs typeface="HY각헤드라인M"/>
            </a:endParaRPr>
          </a:p>
          <a:p>
            <a:pPr algn="ctr" latinLnBrk="1"/>
            <a:r>
              <a:rPr lang="zh-CN" altLang="en-US" sz="1600" dirty="0">
                <a:solidFill>
                  <a:srgbClr val="FFFFFF"/>
                </a:solidFill>
                <a:latin typeface="Times New Roman" pitchFamily="18" charset="0"/>
                <a:ea typeface="幼圆" pitchFamily="49" charset="-122"/>
                <a:cs typeface="HY각헤드라인M"/>
              </a:rPr>
              <a:t>思想政治</a:t>
            </a:r>
            <a:endParaRPr lang="en-US" altLang="zh-CN" sz="1600" dirty="0">
              <a:solidFill>
                <a:srgbClr val="FFFFFF"/>
              </a:solidFill>
              <a:latin typeface="Times New Roman" pitchFamily="18" charset="0"/>
              <a:ea typeface="幼圆" pitchFamily="49" charset="-122"/>
              <a:cs typeface="HY각헤드라인M"/>
            </a:endParaRPr>
          </a:p>
          <a:p>
            <a:pPr algn="ctr" latinLnBrk="1"/>
            <a:r>
              <a:rPr lang="zh-CN" altLang="en-US" sz="1600" dirty="0">
                <a:solidFill>
                  <a:srgbClr val="FFFFFF"/>
                </a:solidFill>
                <a:latin typeface="Times New Roman" pitchFamily="18" charset="0"/>
                <a:ea typeface="幼圆" pitchFamily="49" charset="-122"/>
                <a:cs typeface="HY각헤드라인M"/>
              </a:rPr>
              <a:t>教育</a:t>
            </a:r>
            <a:endParaRPr lang="ko-KR" altLang="en-US" sz="1600" dirty="0">
              <a:solidFill>
                <a:srgbClr val="FFFFFF"/>
              </a:solidFill>
              <a:latin typeface="Times New Roman" pitchFamily="18" charset="0"/>
              <a:ea typeface="幼圆" pitchFamily="49" charset="-122"/>
              <a:cs typeface="HY각헤드라인M"/>
            </a:endParaRPr>
          </a:p>
        </p:txBody>
      </p:sp>
      <p:sp>
        <p:nvSpPr>
          <p:cNvPr id="17416" name="Rectangle 8"/>
          <p:cNvSpPr>
            <a:spLocks noChangeArrowheads="1"/>
          </p:cNvSpPr>
          <p:nvPr/>
        </p:nvSpPr>
        <p:spPr bwMode="auto">
          <a:xfrm>
            <a:off x="0" y="260350"/>
            <a:ext cx="9144000" cy="646113"/>
          </a:xfrm>
          <a:prstGeom prst="rect">
            <a:avLst/>
          </a:prstGeom>
          <a:noFill/>
          <a:ln w="9525">
            <a:noFill/>
            <a:miter lim="800000"/>
            <a:headEnd/>
            <a:tailEnd/>
          </a:ln>
        </p:spPr>
        <p:txBody>
          <a:bodyPr>
            <a:spAutoFit/>
          </a:bodyPr>
          <a:lstStyle/>
          <a:p>
            <a:pPr algn="ctr" latinLnBrk="1">
              <a:defRPr/>
            </a:pPr>
            <a:endParaRPr lang="ko-KR" altLang="en-US" sz="3600" dirty="0">
              <a:solidFill>
                <a:srgbClr val="FFCC00"/>
              </a:solidFill>
              <a:effectLst>
                <a:outerShdw blurRad="38100" dist="38100" dir="2700000" algn="tl">
                  <a:srgbClr val="C0C0C0"/>
                </a:outerShdw>
              </a:effectLst>
              <a:latin typeface="幼圆" pitchFamily="49" charset="-122"/>
              <a:ea typeface="HY견고딕" pitchFamily="2" charset="-127"/>
            </a:endParaRPr>
          </a:p>
        </p:txBody>
      </p:sp>
      <p:sp>
        <p:nvSpPr>
          <p:cNvPr id="12296" name="Oval 12"/>
          <p:cNvSpPr>
            <a:spLocks noChangeArrowheads="1"/>
          </p:cNvSpPr>
          <p:nvPr/>
        </p:nvSpPr>
        <p:spPr bwMode="auto">
          <a:xfrm>
            <a:off x="527050"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gradFill>
          <a:ln w="9525">
            <a:noFill/>
            <a:round/>
            <a:headEnd/>
            <a:tailEnd/>
          </a:ln>
        </p:spPr>
        <p:txBody>
          <a:bodyPr wrap="none" anchor="ctr"/>
          <a:lstStyle/>
          <a:p>
            <a:endParaRPr lang="zh-CN" altLang="en-US">
              <a:latin typeface="Times New Roman" pitchFamily="18" charset="0"/>
              <a:ea typeface="幼圆" pitchFamily="49" charset="-122"/>
            </a:endParaRPr>
          </a:p>
        </p:txBody>
      </p:sp>
      <p:sp>
        <p:nvSpPr>
          <p:cNvPr id="12297" name="Oval 13"/>
          <p:cNvSpPr>
            <a:spLocks noChangeArrowheads="1"/>
          </p:cNvSpPr>
          <p:nvPr/>
        </p:nvSpPr>
        <p:spPr bwMode="auto">
          <a:xfrm>
            <a:off x="2039938" y="5729288"/>
            <a:ext cx="1474787" cy="395287"/>
          </a:xfrm>
          <a:prstGeom prst="ellipse">
            <a:avLst/>
          </a:prstGeom>
          <a:gradFill rotWithShape="1">
            <a:gsLst>
              <a:gs pos="0">
                <a:srgbClr val="3333CC">
                  <a:alpha val="29999"/>
                </a:srgbClr>
              </a:gs>
              <a:gs pos="100000">
                <a:srgbClr val="18185E">
                  <a:alpha val="0"/>
                </a:srgbClr>
              </a:gs>
            </a:gsLst>
            <a:path path="shape">
              <a:fillToRect l="50000" t="50000" r="50000" b="50000"/>
            </a:path>
          </a:gradFill>
          <a:ln w="9525">
            <a:noFill/>
            <a:round/>
            <a:headEnd/>
            <a:tailEnd/>
          </a:ln>
        </p:spPr>
        <p:txBody>
          <a:bodyPr wrap="none" anchor="ctr"/>
          <a:lstStyle/>
          <a:p>
            <a:endParaRPr lang="zh-CN" altLang="en-US">
              <a:latin typeface="Times New Roman" pitchFamily="18" charset="0"/>
              <a:ea typeface="幼圆" pitchFamily="49" charset="-122"/>
            </a:endParaRPr>
          </a:p>
        </p:txBody>
      </p:sp>
      <p:sp>
        <p:nvSpPr>
          <p:cNvPr id="12298" name="Oval 14"/>
          <p:cNvSpPr>
            <a:spLocks noChangeArrowheads="1"/>
          </p:cNvSpPr>
          <p:nvPr/>
        </p:nvSpPr>
        <p:spPr bwMode="auto">
          <a:xfrm>
            <a:off x="3771900"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gradFill>
          <a:ln w="9525">
            <a:noFill/>
            <a:round/>
            <a:headEnd/>
            <a:tailEnd/>
          </a:ln>
        </p:spPr>
        <p:txBody>
          <a:bodyPr wrap="none" anchor="ctr"/>
          <a:lstStyle/>
          <a:p>
            <a:endParaRPr lang="zh-CN" altLang="en-US">
              <a:latin typeface="Times New Roman" pitchFamily="18" charset="0"/>
              <a:ea typeface="幼圆" pitchFamily="49" charset="-122"/>
            </a:endParaRPr>
          </a:p>
        </p:txBody>
      </p:sp>
      <p:sp>
        <p:nvSpPr>
          <p:cNvPr id="12299" name="Oval 15"/>
          <p:cNvSpPr>
            <a:spLocks noChangeArrowheads="1"/>
          </p:cNvSpPr>
          <p:nvPr/>
        </p:nvSpPr>
        <p:spPr bwMode="auto">
          <a:xfrm>
            <a:off x="5399088" y="5729288"/>
            <a:ext cx="1474787" cy="395287"/>
          </a:xfrm>
          <a:prstGeom prst="ellipse">
            <a:avLst/>
          </a:prstGeom>
          <a:gradFill rotWithShape="1">
            <a:gsLst>
              <a:gs pos="0">
                <a:srgbClr val="3333CC">
                  <a:alpha val="29999"/>
                </a:srgbClr>
              </a:gs>
              <a:gs pos="100000">
                <a:srgbClr val="18185E">
                  <a:alpha val="0"/>
                </a:srgbClr>
              </a:gs>
            </a:gsLst>
            <a:path path="shape">
              <a:fillToRect l="50000" t="50000" r="50000" b="50000"/>
            </a:path>
          </a:gradFill>
          <a:ln w="9525">
            <a:noFill/>
            <a:round/>
            <a:headEnd/>
            <a:tailEnd/>
          </a:ln>
        </p:spPr>
        <p:txBody>
          <a:bodyPr wrap="none" anchor="ctr"/>
          <a:lstStyle/>
          <a:p>
            <a:endParaRPr lang="zh-CN" altLang="en-US">
              <a:latin typeface="Times New Roman" pitchFamily="18" charset="0"/>
              <a:ea typeface="幼圆" pitchFamily="49" charset="-122"/>
            </a:endParaRPr>
          </a:p>
        </p:txBody>
      </p:sp>
      <p:sp>
        <p:nvSpPr>
          <p:cNvPr id="12300" name="Oval 16"/>
          <p:cNvSpPr>
            <a:spLocks noChangeArrowheads="1"/>
          </p:cNvSpPr>
          <p:nvPr/>
        </p:nvSpPr>
        <p:spPr bwMode="auto">
          <a:xfrm>
            <a:off x="7064375"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gradFill>
          <a:ln w="9525">
            <a:noFill/>
            <a:round/>
            <a:headEnd/>
            <a:tailEnd/>
          </a:ln>
        </p:spPr>
        <p:txBody>
          <a:bodyPr wrap="none" anchor="ctr"/>
          <a:lstStyle/>
          <a:p>
            <a:endParaRPr lang="zh-CN" altLang="en-US">
              <a:latin typeface="Times New Roman" pitchFamily="18" charset="0"/>
              <a:ea typeface="幼圆" pitchFamily="49" charset="-122"/>
            </a:endParaRPr>
          </a:p>
        </p:txBody>
      </p:sp>
      <p:sp>
        <p:nvSpPr>
          <p:cNvPr id="12301" name="WordArt 17"/>
          <p:cNvSpPr>
            <a:spLocks noChangeArrowheads="1" noChangeShapeType="1" noTextEdit="1"/>
          </p:cNvSpPr>
          <p:nvPr/>
        </p:nvSpPr>
        <p:spPr bwMode="auto">
          <a:xfrm>
            <a:off x="2824163" y="3392488"/>
            <a:ext cx="3328987" cy="403225"/>
          </a:xfrm>
          <a:prstGeom prst="rect">
            <a:avLst/>
          </a:prstGeom>
        </p:spPr>
        <p:txBody>
          <a:bodyPr wrap="none" fromWordArt="1">
            <a:prstTxWarp prst="textFadeUp">
              <a:avLst>
                <a:gd name="adj" fmla="val 9903"/>
              </a:avLst>
            </a:prstTxWarp>
          </a:bodyPr>
          <a:lstStyle/>
          <a:p>
            <a:pPr algn="ctr"/>
            <a:endParaRPr lang="zh-CN" altLang="en-US" sz="3600" kern="10">
              <a:ln w="9525">
                <a:noFill/>
                <a:round/>
                <a:headEnd/>
                <a:tailEnd/>
              </a:ln>
              <a:solidFill>
                <a:srgbClr val="FFFFFF"/>
              </a:solidFill>
              <a:effectLst>
                <a:outerShdw dist="35921" dir="2700000" algn="ctr" rotWithShape="0">
                  <a:srgbClr val="3333CC">
                    <a:alpha val="50000"/>
                  </a:srgbClr>
                </a:outerShdw>
              </a:effectLst>
              <a:latin typeface="幼圆"/>
              <a:ea typeface="幼圆"/>
            </a:endParaRPr>
          </a:p>
        </p:txBody>
      </p:sp>
    </p:spTree>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全景图"/>
          <p:cNvPicPr>
            <a:picLocks noChangeAspect="1" noChangeArrowheads="1"/>
          </p:cNvPicPr>
          <p:nvPr/>
        </p:nvPicPr>
        <p:blipFill>
          <a:blip r:embed="rId2">
            <a:lum bright="12000" contrast="32000"/>
          </a:blip>
          <a:srcRect/>
          <a:stretch>
            <a:fillRect/>
          </a:stretch>
        </p:blipFill>
        <p:spPr bwMode="auto">
          <a:xfrm>
            <a:off x="0" y="6215063"/>
            <a:ext cx="9144000" cy="642937"/>
          </a:xfrm>
          <a:prstGeom prst="rect">
            <a:avLst/>
          </a:prstGeom>
          <a:noFill/>
          <a:ln w="9525">
            <a:noFill/>
            <a:miter lim="800000"/>
            <a:headEnd/>
            <a:tailEnd/>
          </a:ln>
        </p:spPr>
      </p:pic>
      <p:sp>
        <p:nvSpPr>
          <p:cNvPr id="13315" name="Line 7"/>
          <p:cNvSpPr>
            <a:spLocks noChangeShapeType="1"/>
          </p:cNvSpPr>
          <p:nvPr/>
        </p:nvSpPr>
        <p:spPr bwMode="auto">
          <a:xfrm>
            <a:off x="0" y="6884988"/>
            <a:ext cx="9144000" cy="0"/>
          </a:xfrm>
          <a:prstGeom prst="line">
            <a:avLst/>
          </a:prstGeom>
          <a:noFill/>
          <a:ln w="12700">
            <a:solidFill>
              <a:srgbClr val="0033CC"/>
            </a:solidFill>
            <a:round/>
            <a:headEnd/>
            <a:tailEnd/>
          </a:ln>
          <a:effectLst>
            <a:prstShdw prst="shdw17" dist="17961" dir="2700000">
              <a:srgbClr val="003D7A"/>
            </a:prstShdw>
          </a:effectLst>
        </p:spPr>
        <p:txBody>
          <a:bodyPr/>
          <a:lstStyle/>
          <a:p>
            <a:endParaRPr lang="zh-CN" altLang="en-US"/>
          </a:p>
        </p:txBody>
      </p:sp>
      <p:sp>
        <p:nvSpPr>
          <p:cNvPr id="13316" name="Text Box 11"/>
          <p:cNvSpPr txBox="1">
            <a:spLocks noChangeArrowheads="1"/>
          </p:cNvSpPr>
          <p:nvPr/>
        </p:nvSpPr>
        <p:spPr bwMode="auto">
          <a:xfrm>
            <a:off x="1908175" y="3619500"/>
            <a:ext cx="5329238" cy="457200"/>
          </a:xfrm>
          <a:prstGeom prst="rect">
            <a:avLst/>
          </a:prstGeom>
          <a:noFill/>
          <a:ln w="9525">
            <a:noFill/>
            <a:miter lim="800000"/>
            <a:headEnd/>
            <a:tailEnd/>
          </a:ln>
        </p:spPr>
        <p:txBody>
          <a:bodyPr>
            <a:spAutoFit/>
          </a:bodyPr>
          <a:lstStyle/>
          <a:p>
            <a:pPr>
              <a:spcBef>
                <a:spcPct val="50000"/>
              </a:spcBef>
            </a:pPr>
            <a:r>
              <a:rPr lang="zh-CN" altLang="en-US" sz="2400">
                <a:latin typeface="黑体" pitchFamily="2" charset="-122"/>
                <a:ea typeface="黑体" pitchFamily="2" charset="-122"/>
              </a:rPr>
              <a:t> </a:t>
            </a:r>
          </a:p>
        </p:txBody>
      </p:sp>
      <p:pic>
        <p:nvPicPr>
          <p:cNvPr id="13317" name="Picture 13"/>
          <p:cNvPicPr>
            <a:picLocks noChangeAspect="1" noChangeArrowheads="1"/>
          </p:cNvPicPr>
          <p:nvPr/>
        </p:nvPicPr>
        <p:blipFill>
          <a:blip r:embed="rId3"/>
          <a:srcRect/>
          <a:stretch>
            <a:fillRect/>
          </a:stretch>
        </p:blipFill>
        <p:spPr bwMode="auto">
          <a:xfrm>
            <a:off x="179388" y="296863"/>
            <a:ext cx="684212" cy="539750"/>
          </a:xfrm>
          <a:prstGeom prst="rect">
            <a:avLst/>
          </a:prstGeom>
          <a:noFill/>
          <a:ln w="3175" cap="rnd" algn="ctr">
            <a:noFill/>
            <a:prstDash val="sysDot"/>
            <a:miter lim="800000"/>
            <a:headEnd/>
            <a:tailEnd/>
          </a:ln>
        </p:spPr>
      </p:pic>
      <p:sp>
        <p:nvSpPr>
          <p:cNvPr id="13318" name="标题 5"/>
          <p:cNvSpPr>
            <a:spLocks noGrp="1"/>
          </p:cNvSpPr>
          <p:nvPr>
            <p:ph type="title"/>
          </p:nvPr>
        </p:nvSpPr>
        <p:spPr/>
        <p:txBody>
          <a:bodyPr/>
          <a:lstStyle/>
          <a:p>
            <a:r>
              <a:rPr lang="zh-CN" altLang="en-US" sz="2800" dirty="0" smtClean="0"/>
              <a:t>（二）开展大学生网络思想政治教育的方式</a:t>
            </a:r>
          </a:p>
        </p:txBody>
      </p:sp>
      <p:pic>
        <p:nvPicPr>
          <p:cNvPr id="8" name="Picture 6" descr="截图08"/>
          <p:cNvPicPr>
            <a:picLocks noGrp="1" noChangeAspect="1" noChangeArrowheads="1"/>
          </p:cNvPicPr>
          <p:nvPr>
            <p:ph idx="1"/>
          </p:nvPr>
        </p:nvPicPr>
        <p:blipFill>
          <a:blip r:embed="rId4">
            <a:extLst>
              <a:ext uri="{28A0092B-C50C-407E-A947-70E740481C1C}"/>
            </a:extLst>
          </a:blip>
          <a:srcRect/>
          <a:stretch>
            <a:fillRect/>
          </a:stretch>
        </p:blipFill>
        <p:spPr>
          <a:xfrm>
            <a:off x="409575" y="1620044"/>
            <a:ext cx="8172450" cy="4486275"/>
          </a:xfrm>
          <a:prstGeom prst="roundRect">
            <a:avLst>
              <a:gd name="adj" fmla="val 8594"/>
            </a:avLst>
          </a:prstGeom>
          <a:solidFill>
            <a:srgbClr val="FFFFFF">
              <a:shade val="85000"/>
            </a:srgbClr>
          </a:solidFill>
          <a:effectLst>
            <a:reflection blurRad="12700" stA="38000" endPos="28000" dist="5000" dir="5400000" sy="-100000" algn="bl" rotWithShape="0"/>
          </a:effectLst>
          <a:extLst>
            <a:ext uri="{909E8E84-426E-40DD-AFC4-6F175D3DCCD1}"/>
            <a:ext uri="{91240B29-F687-4F45-9708-019B960494DF}"/>
          </a:extLst>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285750" y="3068638"/>
            <a:ext cx="4895850" cy="2634183"/>
          </a:xfrm>
          <a:prstGeom prst="rect">
            <a:avLst/>
          </a:prstGeom>
          <a:noFill/>
          <a:ln w="9525">
            <a:noFill/>
            <a:miter lim="800000"/>
            <a:headEnd/>
            <a:tailEnd/>
          </a:ln>
        </p:spPr>
        <p:txBody>
          <a:bodyPr>
            <a:spAutoFit/>
          </a:bodyPr>
          <a:lstStyle/>
          <a:p>
            <a:pPr algn="just">
              <a:lnSpc>
                <a:spcPct val="150000"/>
              </a:lnSpc>
              <a:buClr>
                <a:srgbClr val="CC3300"/>
              </a:buClr>
              <a:buFont typeface="Wingdings" pitchFamily="2" charset="2"/>
              <a:buChar char="u"/>
            </a:pPr>
            <a:r>
              <a:rPr lang="zh-CN" altLang="en-US" sz="1600" dirty="0">
                <a:latin typeface="微软雅黑" pitchFamily="34" charset="-122"/>
                <a:ea typeface="微软雅黑" pitchFamily="34" charset="-122"/>
              </a:rPr>
              <a:t>这种传播方式既不是最古老的线性传播（</a:t>
            </a:r>
            <a:r>
              <a:rPr lang="en-US" altLang="zh-CN" sz="1600" dirty="0">
                <a:latin typeface="微软雅黑" pitchFamily="34" charset="-122"/>
                <a:ea typeface="微软雅黑" pitchFamily="34" charset="-122"/>
              </a:rPr>
              <a:t>One To One</a:t>
            </a:r>
            <a:r>
              <a:rPr lang="zh-CN" altLang="en-US" sz="1600" dirty="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a:p>
            <a:pPr algn="just">
              <a:lnSpc>
                <a:spcPct val="150000"/>
              </a:lnSpc>
              <a:buClr>
                <a:srgbClr val="CC3300"/>
              </a:buClr>
              <a:buFont typeface="Wingdings" pitchFamily="2" charset="2"/>
              <a:buChar char="u"/>
            </a:pPr>
            <a:r>
              <a:rPr lang="zh-CN" altLang="en-US" sz="1600" dirty="0">
                <a:latin typeface="微软雅黑" pitchFamily="34" charset="-122"/>
                <a:ea typeface="微软雅黑" pitchFamily="34" charset="-122"/>
              </a:rPr>
              <a:t>不是传统媒体的扇形传播（ </a:t>
            </a:r>
            <a:r>
              <a:rPr lang="en-US" altLang="zh-CN" sz="1600" dirty="0">
                <a:latin typeface="微软雅黑" pitchFamily="34" charset="-122"/>
                <a:ea typeface="微软雅黑" pitchFamily="34" charset="-122"/>
              </a:rPr>
              <a:t>One To N</a:t>
            </a:r>
            <a:r>
              <a:rPr lang="zh-CN" altLang="en-US" sz="1600" dirty="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a:p>
            <a:pPr algn="just">
              <a:lnSpc>
                <a:spcPct val="150000"/>
              </a:lnSpc>
              <a:buClr>
                <a:srgbClr val="CC3300"/>
              </a:buClr>
              <a:buFont typeface="Wingdings" pitchFamily="2" charset="2"/>
              <a:buChar char="u"/>
            </a:pPr>
            <a:r>
              <a:rPr lang="zh-CN" altLang="en-US" sz="1600" dirty="0">
                <a:latin typeface="微软雅黑" pitchFamily="34" charset="-122"/>
                <a:ea typeface="微软雅黑" pitchFamily="34" charset="-122"/>
              </a:rPr>
              <a:t>也不是网络媒体的网状传播（</a:t>
            </a:r>
            <a:r>
              <a:rPr lang="en-US" altLang="zh-CN" sz="1600" dirty="0">
                <a:latin typeface="微软雅黑" pitchFamily="34" charset="-122"/>
                <a:ea typeface="微软雅黑" pitchFamily="34" charset="-122"/>
              </a:rPr>
              <a:t>One To N+N</a:t>
            </a:r>
            <a:r>
              <a:rPr lang="zh-CN" altLang="en-US" sz="1600" dirty="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a:p>
            <a:pPr algn="just">
              <a:lnSpc>
                <a:spcPct val="150000"/>
              </a:lnSpc>
              <a:buClr>
                <a:srgbClr val="CC3300"/>
              </a:buClr>
              <a:buFont typeface="Wingdings" pitchFamily="2" charset="2"/>
              <a:buChar char="u"/>
            </a:pPr>
            <a:r>
              <a:rPr lang="zh-CN" altLang="en-US" sz="1600" dirty="0">
                <a:latin typeface="微软雅黑" pitchFamily="34" charset="-122"/>
                <a:ea typeface="微软雅黑" pitchFamily="34" charset="-122"/>
              </a:rPr>
              <a:t>而是一种无核的裂变传播（</a:t>
            </a:r>
            <a:r>
              <a:rPr lang="en-US" altLang="zh-CN" sz="1600" dirty="0">
                <a:latin typeface="微软雅黑" pitchFamily="34" charset="-122"/>
                <a:ea typeface="微软雅黑" pitchFamily="34" charset="-122"/>
              </a:rPr>
              <a:t>N To N+N</a:t>
            </a:r>
            <a:r>
              <a:rPr lang="zh-CN" altLang="en-US" sz="1600" dirty="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a:p>
            <a:pPr algn="just">
              <a:lnSpc>
                <a:spcPct val="150000"/>
              </a:lnSpc>
              <a:buClr>
                <a:srgbClr val="CC3300"/>
              </a:buClr>
              <a:buFont typeface="Wingdings" pitchFamily="2" charset="2"/>
              <a:buChar char="u"/>
            </a:pPr>
            <a:r>
              <a:rPr lang="zh-CN" altLang="en-US" sz="1600" dirty="0">
                <a:latin typeface="微软雅黑" pitchFamily="34" charset="-122"/>
                <a:ea typeface="微软雅黑" pitchFamily="34" charset="-122"/>
              </a:rPr>
              <a:t>这种传播形态的传播速度是几何级的，远远高于之前任何一种媒介产品的传播速度和传播广度</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pic>
        <p:nvPicPr>
          <p:cNvPr id="15363" name="Picture 2"/>
          <p:cNvPicPr>
            <a:picLocks noChangeAspect="1" noChangeArrowheads="1"/>
          </p:cNvPicPr>
          <p:nvPr/>
        </p:nvPicPr>
        <p:blipFill>
          <a:blip r:embed="rId2"/>
          <a:srcRect/>
          <a:stretch>
            <a:fillRect/>
          </a:stretch>
        </p:blipFill>
        <p:spPr bwMode="auto">
          <a:xfrm>
            <a:off x="5611813" y="2860675"/>
            <a:ext cx="3532187" cy="3592513"/>
          </a:xfrm>
          <a:prstGeom prst="rect">
            <a:avLst/>
          </a:prstGeom>
          <a:noFill/>
          <a:ln w="9525">
            <a:noFill/>
            <a:miter lim="800000"/>
            <a:headEnd/>
            <a:tailEnd/>
          </a:ln>
        </p:spPr>
      </p:pic>
      <p:sp>
        <p:nvSpPr>
          <p:cNvPr id="15364" name="矩形 3"/>
          <p:cNvSpPr>
            <a:spLocks noChangeArrowheads="1"/>
          </p:cNvSpPr>
          <p:nvPr/>
        </p:nvSpPr>
        <p:spPr bwMode="auto">
          <a:xfrm>
            <a:off x="284163" y="1397000"/>
            <a:ext cx="8609012" cy="1600200"/>
          </a:xfrm>
          <a:prstGeom prst="rect">
            <a:avLst/>
          </a:prstGeom>
          <a:noFill/>
          <a:ln w="9525">
            <a:noFill/>
            <a:miter lim="800000"/>
            <a:headEnd/>
            <a:tailEnd/>
          </a:ln>
        </p:spPr>
        <p:txBody>
          <a:bodyPr>
            <a:spAutoFit/>
          </a:bodyPr>
          <a:lstStyle/>
          <a:p>
            <a:pPr>
              <a:lnSpc>
                <a:spcPct val="110000"/>
              </a:lnSpc>
            </a:pPr>
            <a:endParaRPr lang="en-US" altLang="zh-CN" dirty="0">
              <a:latin typeface="微软雅黑" pitchFamily="34" charset="-122"/>
              <a:ea typeface="微软雅黑" pitchFamily="34" charset="-122"/>
            </a:endParaRPr>
          </a:p>
          <a:p>
            <a:pPr>
              <a:lnSpc>
                <a:spcPct val="110000"/>
              </a:lnSpc>
              <a:buFont typeface="Wingdings" pitchFamily="2" charset="2"/>
              <a:buChar char="n"/>
            </a:pPr>
            <a:r>
              <a:rPr lang="zh-CN" altLang="zh-CN" dirty="0">
                <a:latin typeface="微软雅黑" pitchFamily="34" charset="-122"/>
                <a:ea typeface="微软雅黑" pitchFamily="34" charset="-122"/>
              </a:rPr>
              <a:t>传统媒体</a:t>
            </a:r>
            <a:r>
              <a:rPr lang="zh-CN" altLang="en-US" dirty="0">
                <a:latin typeface="微软雅黑" pitchFamily="34" charset="-122"/>
                <a:ea typeface="微软雅黑" pitchFamily="34" charset="-122"/>
              </a:rPr>
              <a:t>由于受到</a:t>
            </a:r>
            <a:r>
              <a:rPr lang="zh-CN" altLang="zh-CN" dirty="0">
                <a:latin typeface="微软雅黑" pitchFamily="34" charset="-122"/>
                <a:ea typeface="微软雅黑" pitchFamily="34" charset="-122"/>
              </a:rPr>
              <a:t>传播硬件、时间和空间限制，从而不能在第一时间进行传播。而微博则首次实现了</a:t>
            </a:r>
            <a:r>
              <a:rPr lang="zh-CN" altLang="en-US" dirty="0">
                <a:solidFill>
                  <a:srgbClr val="FF0000"/>
                </a:solidFill>
                <a:latin typeface="微软雅黑" pitchFamily="34" charset="-122"/>
                <a:ea typeface="微软雅黑" pitchFamily="34" charset="-122"/>
              </a:rPr>
              <a:t>全息发布</a:t>
            </a:r>
            <a:r>
              <a:rPr lang="zh-CN" altLang="en-US" dirty="0">
                <a:latin typeface="微软雅黑" pitchFamily="34" charset="-122"/>
                <a:ea typeface="微软雅黑" pitchFamily="34" charset="-122"/>
              </a:rPr>
              <a:t>方式，</a:t>
            </a:r>
            <a:r>
              <a:rPr lang="zh-CN" altLang="zh-CN" dirty="0">
                <a:latin typeface="微软雅黑" pitchFamily="34" charset="-122"/>
                <a:ea typeface="微软雅黑" pitchFamily="34" charset="-122"/>
              </a:rPr>
              <a:t>最大限度地突破了时间和物理空间的限制。</a:t>
            </a:r>
            <a:endParaRPr lang="en-US" altLang="zh-CN" dirty="0">
              <a:latin typeface="微软雅黑" pitchFamily="34" charset="-122"/>
              <a:ea typeface="微软雅黑" pitchFamily="34" charset="-122"/>
            </a:endParaRPr>
          </a:p>
          <a:p>
            <a:pPr>
              <a:lnSpc>
                <a:spcPct val="110000"/>
              </a:lnSpc>
              <a:buFont typeface="Wingdings" pitchFamily="2" charset="2"/>
              <a:buChar char="n"/>
            </a:pPr>
            <a:r>
              <a:rPr lang="zh-CN" altLang="zh-CN" dirty="0">
                <a:solidFill>
                  <a:srgbClr val="FF0000"/>
                </a:solidFill>
                <a:latin typeface="微软雅黑" pitchFamily="34" charset="-122"/>
                <a:ea typeface="微软雅黑" pitchFamily="34" charset="-122"/>
              </a:rPr>
              <a:t>凡是有通讯条件的地方和时间，都可以实现传播</a:t>
            </a:r>
            <a:r>
              <a:rPr lang="zh-CN" altLang="en-US" dirty="0">
                <a:solidFill>
                  <a:srgbClr val="FF0000"/>
                </a:solidFill>
                <a:latin typeface="微软雅黑" pitchFamily="34" charset="-122"/>
                <a:ea typeface="微软雅黑" pitchFamily="34" charset="-122"/>
              </a:rPr>
              <a:t>。</a:t>
            </a:r>
            <a:endParaRPr lang="en-US" altLang="zh-CN" dirty="0">
              <a:solidFill>
                <a:srgbClr val="FF0000"/>
              </a:solidFill>
              <a:latin typeface="微软雅黑" pitchFamily="34" charset="-122"/>
              <a:ea typeface="微软雅黑" pitchFamily="34" charset="-122"/>
            </a:endParaRPr>
          </a:p>
          <a:p>
            <a:pPr>
              <a:lnSpc>
                <a:spcPct val="110000"/>
              </a:lnSpc>
              <a:buFont typeface="Wingdings" pitchFamily="2" charset="2"/>
              <a:buChar char="n"/>
            </a:pPr>
            <a:r>
              <a:rPr lang="zh-CN" altLang="en-US" dirty="0">
                <a:latin typeface="微软雅黑" pitchFamily="34" charset="-122"/>
                <a:ea typeface="微软雅黑" pitchFamily="34" charset="-122"/>
              </a:rPr>
              <a:t>媒体碎片化时代，微博可以见缝插针，高效利用。</a:t>
            </a:r>
            <a:endParaRPr lang="zh-CN" altLang="zh-CN" dirty="0">
              <a:latin typeface="微软雅黑" pitchFamily="34" charset="-122"/>
              <a:ea typeface="微软雅黑" pitchFamily="34" charset="-122"/>
            </a:endParaRPr>
          </a:p>
        </p:txBody>
      </p:sp>
      <p:sp>
        <p:nvSpPr>
          <p:cNvPr id="15365" name="矩形 5"/>
          <p:cNvSpPr>
            <a:spLocks noChangeArrowheads="1"/>
          </p:cNvSpPr>
          <p:nvPr/>
        </p:nvSpPr>
        <p:spPr bwMode="auto">
          <a:xfrm>
            <a:off x="428596" y="785794"/>
            <a:ext cx="6269665" cy="784830"/>
          </a:xfrm>
          <a:prstGeom prst="rect">
            <a:avLst/>
          </a:prstGeom>
          <a:noFill/>
          <a:ln w="9525">
            <a:noFill/>
            <a:miter lim="800000"/>
            <a:headEnd/>
            <a:tailEnd/>
          </a:ln>
        </p:spPr>
        <p:txBody>
          <a:bodyPr wrap="none">
            <a:spAutoFit/>
          </a:bodyPr>
          <a:lstStyle/>
          <a:p>
            <a:pPr>
              <a:lnSpc>
                <a:spcPts val="5400"/>
              </a:lnSpc>
              <a:tabLst>
                <a:tab pos="508000" algn="l"/>
              </a:tabLst>
            </a:pPr>
            <a:r>
              <a:rPr lang="en-US" altLang="zh-CN" sz="3200" dirty="0" smtClean="0">
                <a:latin typeface="微软雅黑" pitchFamily="34" charset="-122"/>
                <a:ea typeface="微软雅黑" pitchFamily="34" charset="-122"/>
              </a:rPr>
              <a:t>1.</a:t>
            </a:r>
            <a:r>
              <a:rPr lang="zh-CN" altLang="en-US" sz="3200" dirty="0" smtClean="0">
                <a:latin typeface="微软雅黑" pitchFamily="34" charset="-122"/>
                <a:ea typeface="微软雅黑" pitchFamily="34" charset="-122"/>
              </a:rPr>
              <a:t>微</a:t>
            </a:r>
            <a:r>
              <a:rPr lang="zh-CN" altLang="en-US" sz="3200" dirty="0">
                <a:latin typeface="微软雅黑" pitchFamily="34" charset="-122"/>
                <a:ea typeface="微软雅黑" pitchFamily="34" charset="-122"/>
              </a:rPr>
              <a:t>博带来革命性的信息传播方式</a:t>
            </a:r>
          </a:p>
        </p:txBody>
      </p:sp>
    </p:spTree>
  </p:cSld>
  <p:clrMapOvr>
    <a:masterClrMapping/>
  </p:clrMapOvr>
  <p:transition spd="slow">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23850" y="1700213"/>
            <a:ext cx="4537075" cy="32940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zh-CN" altLang="en-US" dirty="0">
                <a:latin typeface="微软雅黑" pitchFamily="34" charset="-122"/>
                <a:ea typeface="微软雅黑" pitchFamily="34" charset="-122"/>
              </a:rPr>
              <a:t>超过</a:t>
            </a:r>
            <a:r>
              <a:rPr lang="en-US" altLang="zh-CN" dirty="0">
                <a:latin typeface="微软雅黑" pitchFamily="34" charset="-122"/>
                <a:ea typeface="微软雅黑" pitchFamily="34" charset="-122"/>
              </a:rPr>
              <a:t>100</a:t>
            </a:r>
            <a:r>
              <a:rPr lang="zh-CN" altLang="en-US" dirty="0">
                <a:latin typeface="微软雅黑" pitchFamily="34" charset="-122"/>
                <a:ea typeface="微软雅黑" pitchFamily="34" charset="-122"/>
              </a:rPr>
              <a:t>时</a:t>
            </a:r>
            <a:endParaRPr lang="en-US" altLang="zh-CN" dirty="0">
              <a:latin typeface="微软雅黑" pitchFamily="34" charset="-122"/>
              <a:ea typeface="微软雅黑" pitchFamily="34" charset="-122"/>
            </a:endParaRPr>
          </a:p>
          <a:p>
            <a:pPr algn="ctr" fontAlgn="auto">
              <a:spcBef>
                <a:spcPts val="0"/>
              </a:spcBef>
              <a:spcAft>
                <a:spcPts val="0"/>
              </a:spcAft>
              <a:defRPr/>
            </a:pPr>
            <a:r>
              <a:rPr lang="zh-CN" altLang="en-US" sz="2000" dirty="0">
                <a:latin typeface="微软雅黑" pitchFamily="34" charset="-122"/>
                <a:ea typeface="微软雅黑" pitchFamily="34" charset="-122"/>
              </a:rPr>
              <a:t>超过</a:t>
            </a:r>
            <a:r>
              <a:rPr lang="en-US" altLang="zh-CN" sz="2000" dirty="0">
                <a:latin typeface="微软雅黑" pitchFamily="34" charset="-122"/>
                <a:ea typeface="微软雅黑" pitchFamily="34" charset="-122"/>
              </a:rPr>
              <a:t>1,000</a:t>
            </a:r>
            <a:r>
              <a:rPr lang="zh-CN" altLang="en-US" sz="2000" dirty="0">
                <a:latin typeface="微软雅黑" pitchFamily="34" charset="-122"/>
                <a:ea typeface="微软雅黑" pitchFamily="34" charset="-122"/>
              </a:rPr>
              <a:t>时</a:t>
            </a:r>
            <a:endParaRPr lang="en-US" altLang="zh-CN" sz="2000" dirty="0">
              <a:latin typeface="微软雅黑" pitchFamily="34" charset="-122"/>
              <a:ea typeface="微软雅黑" pitchFamily="34" charset="-122"/>
            </a:endParaRPr>
          </a:p>
          <a:p>
            <a:pPr algn="ctr" fontAlgn="auto">
              <a:spcBef>
                <a:spcPts val="0"/>
              </a:spcBef>
              <a:spcAft>
                <a:spcPts val="0"/>
              </a:spcAft>
              <a:defRPr/>
            </a:pPr>
            <a:r>
              <a:rPr lang="zh-CN" altLang="en-US" dirty="0">
                <a:latin typeface="微软雅黑" pitchFamily="34" charset="-122"/>
                <a:ea typeface="微软雅黑" pitchFamily="34" charset="-122"/>
              </a:rPr>
              <a:t>超过</a:t>
            </a:r>
            <a:r>
              <a:rPr lang="en-US" altLang="zh-CN" dirty="0">
                <a:latin typeface="微软雅黑" pitchFamily="34" charset="-122"/>
                <a:ea typeface="微软雅黑" pitchFamily="34" charset="-122"/>
              </a:rPr>
              <a:t>10,000</a:t>
            </a:r>
            <a:r>
              <a:rPr lang="zh-CN" altLang="en-US" dirty="0">
                <a:latin typeface="微软雅黑" pitchFamily="34" charset="-122"/>
                <a:ea typeface="微软雅黑" pitchFamily="34" charset="-122"/>
              </a:rPr>
              <a:t>时</a:t>
            </a:r>
            <a:endParaRPr lang="en-US" altLang="zh-CN" dirty="0">
              <a:latin typeface="微软雅黑" pitchFamily="34" charset="-122"/>
              <a:ea typeface="微软雅黑" pitchFamily="34" charset="-122"/>
            </a:endParaRPr>
          </a:p>
          <a:p>
            <a:pPr algn="ctr" fontAlgn="auto">
              <a:spcBef>
                <a:spcPts val="0"/>
              </a:spcBef>
              <a:spcAft>
                <a:spcPts val="0"/>
              </a:spcAft>
              <a:defRPr/>
            </a:pPr>
            <a:r>
              <a:rPr lang="zh-CN" altLang="en-US" sz="2800" dirty="0">
                <a:latin typeface="微软雅黑" pitchFamily="34" charset="-122"/>
                <a:ea typeface="微软雅黑" pitchFamily="34" charset="-122"/>
                <a:sym typeface="华文细黑" charset="-122"/>
              </a:rPr>
              <a:t>超过 </a:t>
            </a:r>
            <a:r>
              <a:rPr lang="en-US" altLang="zh-CN" sz="2800" dirty="0">
                <a:latin typeface="微软雅黑" pitchFamily="34" charset="-122"/>
                <a:ea typeface="微软雅黑" pitchFamily="34" charset="-122"/>
                <a:cs typeface="Calibri" charset="0"/>
                <a:sym typeface="Calibri" charset="0"/>
              </a:rPr>
              <a:t>100,000</a:t>
            </a:r>
            <a:r>
              <a:rPr lang="zh-CN" altLang="en-US" sz="2800" dirty="0">
                <a:latin typeface="微软雅黑" pitchFamily="34" charset="-122"/>
                <a:ea typeface="微软雅黑" pitchFamily="34" charset="-122"/>
                <a:sym typeface="华文细黑" charset="-122"/>
              </a:rPr>
              <a:t>时</a:t>
            </a:r>
            <a:endParaRPr lang="en-US" altLang="zh-CN" sz="2800" dirty="0">
              <a:latin typeface="微软雅黑" pitchFamily="34" charset="-122"/>
              <a:ea typeface="微软雅黑" pitchFamily="34" charset="-122"/>
              <a:sym typeface="华文细黑" charset="-122"/>
            </a:endParaRPr>
          </a:p>
          <a:p>
            <a:pPr algn="ctr" fontAlgn="auto">
              <a:spcBef>
                <a:spcPts val="0"/>
              </a:spcBef>
              <a:spcAft>
                <a:spcPts val="0"/>
              </a:spcAft>
              <a:defRPr/>
            </a:pPr>
            <a:endParaRPr lang="en-US" altLang="zh-CN" dirty="0">
              <a:latin typeface="微软雅黑" pitchFamily="34" charset="-122"/>
              <a:ea typeface="微软雅黑" pitchFamily="34" charset="-122"/>
              <a:sym typeface="华文细黑" charset="-122"/>
            </a:endParaRPr>
          </a:p>
          <a:p>
            <a:pPr algn="ctr" fontAlgn="auto">
              <a:spcBef>
                <a:spcPts val="0"/>
              </a:spcBef>
              <a:spcAft>
                <a:spcPts val="0"/>
              </a:spcAft>
              <a:defRPr/>
            </a:pPr>
            <a:r>
              <a:rPr lang="zh-CN" altLang="en-US" sz="3200" dirty="0">
                <a:latin typeface="微软雅黑" pitchFamily="34" charset="-122"/>
                <a:ea typeface="微软雅黑" pitchFamily="34" charset="-122"/>
                <a:sym typeface="华文细黑" charset="-122"/>
              </a:rPr>
              <a:t>超过</a:t>
            </a:r>
            <a:r>
              <a:rPr lang="en-US" altLang="zh-CN" sz="3200" dirty="0">
                <a:latin typeface="微软雅黑" pitchFamily="34" charset="-122"/>
                <a:ea typeface="微软雅黑" pitchFamily="34" charset="-122"/>
                <a:sym typeface="华文细黑" charset="-122"/>
              </a:rPr>
              <a:t>1000,000</a:t>
            </a:r>
            <a:r>
              <a:rPr lang="zh-CN" altLang="en-US" sz="3200" dirty="0">
                <a:latin typeface="微软雅黑" pitchFamily="34" charset="-122"/>
                <a:ea typeface="微软雅黑" pitchFamily="34" charset="-122"/>
                <a:sym typeface="华文细黑" charset="-122"/>
              </a:rPr>
              <a:t>时</a:t>
            </a:r>
            <a:endParaRPr lang="en-US" altLang="zh-CN" sz="3200" dirty="0">
              <a:latin typeface="微软雅黑" pitchFamily="34" charset="-122"/>
              <a:ea typeface="微软雅黑" pitchFamily="34" charset="-122"/>
              <a:sym typeface="华文细黑" charset="-122"/>
            </a:endParaRPr>
          </a:p>
          <a:p>
            <a:pPr algn="ctr" fontAlgn="auto">
              <a:spcBef>
                <a:spcPts val="0"/>
              </a:spcBef>
              <a:spcAft>
                <a:spcPts val="0"/>
              </a:spcAft>
              <a:defRPr/>
            </a:pPr>
            <a:r>
              <a:rPr lang="zh-CN" altLang="en-US" sz="3600" dirty="0">
                <a:latin typeface="微软雅黑" pitchFamily="34" charset="-122"/>
                <a:ea typeface="微软雅黑" pitchFamily="34" charset="-122"/>
                <a:sym typeface="华文细黑" charset="-122"/>
              </a:rPr>
              <a:t>超过</a:t>
            </a:r>
            <a:r>
              <a:rPr lang="en-US" altLang="zh-CN" sz="3600" dirty="0">
                <a:latin typeface="微软雅黑" pitchFamily="34" charset="-122"/>
                <a:ea typeface="微软雅黑" pitchFamily="34" charset="-122"/>
                <a:sym typeface="华文细黑" charset="-122"/>
              </a:rPr>
              <a:t>10,000,000</a:t>
            </a:r>
            <a:r>
              <a:rPr lang="zh-CN" altLang="en-US" sz="3600" dirty="0">
                <a:latin typeface="微软雅黑" pitchFamily="34" charset="-122"/>
                <a:ea typeface="微软雅黑" pitchFamily="34" charset="-122"/>
                <a:sym typeface="华文细黑" charset="-122"/>
              </a:rPr>
              <a:t>时</a:t>
            </a:r>
            <a:endParaRPr lang="en-US" altLang="zh-CN" sz="3600" dirty="0">
              <a:latin typeface="微软雅黑" pitchFamily="34" charset="-122"/>
              <a:ea typeface="微软雅黑" pitchFamily="34" charset="-122"/>
              <a:sym typeface="华文细黑" charset="-122"/>
            </a:endParaRPr>
          </a:p>
          <a:p>
            <a:pPr algn="ctr" fontAlgn="auto">
              <a:spcBef>
                <a:spcPts val="0"/>
              </a:spcBef>
              <a:spcAft>
                <a:spcPts val="0"/>
              </a:spcAft>
              <a:defRPr/>
            </a:pPr>
            <a:r>
              <a:rPr lang="zh-CN" altLang="en-US" sz="3600" dirty="0">
                <a:solidFill>
                  <a:srgbClr val="FF0000"/>
                </a:solidFill>
                <a:latin typeface="微软雅黑" pitchFamily="34" charset="-122"/>
                <a:ea typeface="微软雅黑" pitchFamily="34" charset="-122"/>
                <a:sym typeface="华文细黑" charset="-122"/>
              </a:rPr>
              <a:t>超过</a:t>
            </a:r>
            <a:r>
              <a:rPr lang="en-US" altLang="zh-CN" sz="3600" dirty="0">
                <a:solidFill>
                  <a:srgbClr val="FF0000"/>
                </a:solidFill>
                <a:latin typeface="微软雅黑" pitchFamily="34" charset="-122"/>
                <a:ea typeface="微软雅黑" pitchFamily="34" charset="-122"/>
                <a:sym typeface="华文细黑" charset="-122"/>
              </a:rPr>
              <a:t>100,000,000</a:t>
            </a:r>
            <a:r>
              <a:rPr lang="zh-CN" altLang="en-US" sz="3600" dirty="0">
                <a:solidFill>
                  <a:srgbClr val="FF0000"/>
                </a:solidFill>
                <a:latin typeface="微软雅黑" pitchFamily="34" charset="-122"/>
                <a:ea typeface="微软雅黑" pitchFamily="34" charset="-122"/>
                <a:sym typeface="华文细黑" charset="-122"/>
              </a:rPr>
              <a:t>时</a:t>
            </a:r>
            <a:endParaRPr lang="zh-CN" altLang="en-US" sz="3600" dirty="0">
              <a:solidFill>
                <a:srgbClr val="FF0000"/>
              </a:solidFill>
              <a:latin typeface="微软雅黑" pitchFamily="34" charset="-122"/>
              <a:ea typeface="微软雅黑" pitchFamily="34" charset="-122"/>
            </a:endParaRPr>
          </a:p>
        </p:txBody>
      </p:sp>
      <p:sp>
        <p:nvSpPr>
          <p:cNvPr id="27" name="TextBox 26"/>
          <p:cNvSpPr txBox="1"/>
          <p:nvPr/>
        </p:nvSpPr>
        <p:spPr>
          <a:xfrm>
            <a:off x="5076825" y="1773238"/>
            <a:ext cx="3814763" cy="31702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zh-CN" altLang="en-US" dirty="0">
                <a:latin typeface="微软雅黑" pitchFamily="34" charset="-122"/>
                <a:ea typeface="微软雅黑" pitchFamily="34" charset="-122"/>
              </a:rPr>
              <a:t>内刊</a:t>
            </a:r>
            <a:endParaRPr lang="en-US" altLang="zh-CN" dirty="0">
              <a:latin typeface="微软雅黑" pitchFamily="34" charset="-122"/>
              <a:ea typeface="微软雅黑" pitchFamily="34" charset="-122"/>
            </a:endParaRPr>
          </a:p>
          <a:p>
            <a:pPr algn="ctr" fontAlgn="auto">
              <a:spcBef>
                <a:spcPts val="0"/>
              </a:spcBef>
              <a:spcAft>
                <a:spcPts val="0"/>
              </a:spcAft>
              <a:defRPr/>
            </a:pPr>
            <a:r>
              <a:rPr lang="zh-CN" altLang="en-US" dirty="0">
                <a:latin typeface="微软雅黑" pitchFamily="34" charset="-122"/>
                <a:ea typeface="微软雅黑" pitchFamily="34" charset="-122"/>
              </a:rPr>
              <a:t>布告栏</a:t>
            </a:r>
            <a:endParaRPr lang="en-US" altLang="zh-CN" dirty="0">
              <a:latin typeface="微软雅黑" pitchFamily="34" charset="-122"/>
              <a:ea typeface="微软雅黑" pitchFamily="34" charset="-122"/>
            </a:endParaRPr>
          </a:p>
          <a:p>
            <a:pPr algn="ctr" fontAlgn="auto">
              <a:spcBef>
                <a:spcPts val="0"/>
              </a:spcBef>
              <a:spcAft>
                <a:spcPts val="0"/>
              </a:spcAft>
              <a:defRPr/>
            </a:pPr>
            <a:r>
              <a:rPr lang="zh-CN" altLang="en-US" dirty="0">
                <a:latin typeface="微软雅黑" pitchFamily="34" charset="-122"/>
                <a:ea typeface="微软雅黑" pitchFamily="34" charset="-122"/>
              </a:rPr>
              <a:t>杂志月刊</a:t>
            </a:r>
            <a:endParaRPr lang="en-US" altLang="zh-CN" dirty="0">
              <a:latin typeface="微软雅黑" pitchFamily="34" charset="-122"/>
              <a:ea typeface="微软雅黑" pitchFamily="34" charset="-122"/>
            </a:endParaRPr>
          </a:p>
          <a:p>
            <a:pPr algn="ctr" fontAlgn="auto">
              <a:spcBef>
                <a:spcPts val="0"/>
              </a:spcBef>
              <a:spcAft>
                <a:spcPts val="0"/>
              </a:spcAft>
              <a:defRPr/>
            </a:pPr>
            <a:r>
              <a:rPr lang="zh-CN" altLang="en-US" sz="2800" dirty="0">
                <a:latin typeface="微软雅黑" pitchFamily="34" charset="-122"/>
                <a:ea typeface="微软雅黑" pitchFamily="34" charset="-122"/>
                <a:sym typeface="华文细黑" charset="-122"/>
              </a:rPr>
              <a:t>都市报纸</a:t>
            </a:r>
            <a:endParaRPr lang="en-US" altLang="zh-CN" sz="2800" dirty="0">
              <a:latin typeface="微软雅黑" pitchFamily="34" charset="-122"/>
              <a:ea typeface="微软雅黑" pitchFamily="34" charset="-122"/>
              <a:sym typeface="华文细黑" charset="-122"/>
            </a:endParaRPr>
          </a:p>
          <a:p>
            <a:pPr algn="ctr" fontAlgn="auto">
              <a:spcBef>
                <a:spcPts val="0"/>
              </a:spcBef>
              <a:spcAft>
                <a:spcPts val="0"/>
              </a:spcAft>
              <a:defRPr/>
            </a:pPr>
            <a:endParaRPr lang="en-US" altLang="zh-CN" dirty="0">
              <a:latin typeface="微软雅黑" pitchFamily="34" charset="-122"/>
              <a:ea typeface="微软雅黑" pitchFamily="34" charset="-122"/>
              <a:sym typeface="华文细黑" charset="-122"/>
            </a:endParaRPr>
          </a:p>
          <a:p>
            <a:pPr algn="ctr" fontAlgn="auto">
              <a:spcBef>
                <a:spcPts val="0"/>
              </a:spcBef>
              <a:spcAft>
                <a:spcPts val="0"/>
              </a:spcAft>
              <a:defRPr/>
            </a:pPr>
            <a:r>
              <a:rPr lang="zh-CN" altLang="en-US" sz="3200" dirty="0">
                <a:latin typeface="微软雅黑" pitchFamily="34" charset="-122"/>
                <a:ea typeface="微软雅黑" pitchFamily="34" charset="-122"/>
                <a:sym typeface="华文细黑" charset="-122"/>
              </a:rPr>
              <a:t>全国性报纸</a:t>
            </a:r>
            <a:endParaRPr lang="en-US" altLang="zh-CN" sz="3200" dirty="0">
              <a:latin typeface="微软雅黑" pitchFamily="34" charset="-122"/>
              <a:ea typeface="微软雅黑" pitchFamily="34" charset="-122"/>
              <a:sym typeface="华文细黑" charset="-122"/>
            </a:endParaRPr>
          </a:p>
          <a:p>
            <a:pPr algn="ctr" fontAlgn="auto">
              <a:spcBef>
                <a:spcPts val="0"/>
              </a:spcBef>
              <a:spcAft>
                <a:spcPts val="0"/>
              </a:spcAft>
              <a:defRPr/>
            </a:pPr>
            <a:r>
              <a:rPr lang="zh-CN" altLang="en-US" sz="3200" dirty="0">
                <a:latin typeface="微软雅黑" pitchFamily="34" charset="-122"/>
                <a:ea typeface="微软雅黑" pitchFamily="34" charset="-122"/>
                <a:sym typeface="华文细黑" charset="-122"/>
              </a:rPr>
              <a:t>地方性电视台</a:t>
            </a:r>
            <a:endParaRPr lang="en-US" altLang="zh-CN" sz="3200" dirty="0">
              <a:latin typeface="微软雅黑" pitchFamily="34" charset="-122"/>
              <a:ea typeface="微软雅黑" pitchFamily="34" charset="-122"/>
              <a:sym typeface="华文细黑" charset="-122"/>
            </a:endParaRPr>
          </a:p>
          <a:p>
            <a:pPr algn="ctr" fontAlgn="auto">
              <a:spcBef>
                <a:spcPts val="0"/>
              </a:spcBef>
              <a:spcAft>
                <a:spcPts val="0"/>
              </a:spcAft>
              <a:defRPr/>
            </a:pPr>
            <a:r>
              <a:rPr lang="en-US" altLang="zh-CN" sz="3600" dirty="0">
                <a:solidFill>
                  <a:srgbClr val="FF0000"/>
                </a:solidFill>
                <a:latin typeface="微软雅黑" pitchFamily="34" charset="-122"/>
                <a:ea typeface="微软雅黑" pitchFamily="34" charset="-122"/>
              </a:rPr>
              <a:t>C C T V</a:t>
            </a:r>
            <a:endParaRPr lang="zh-CN" altLang="en-US" sz="3600" dirty="0">
              <a:solidFill>
                <a:srgbClr val="FF0000"/>
              </a:solidFill>
              <a:latin typeface="微软雅黑" pitchFamily="34" charset="-122"/>
              <a:ea typeface="微软雅黑" pitchFamily="34" charset="-122"/>
            </a:endParaRPr>
          </a:p>
        </p:txBody>
      </p:sp>
      <p:sp>
        <p:nvSpPr>
          <p:cNvPr id="28" name="矩形 27"/>
          <p:cNvSpPr/>
          <p:nvPr/>
        </p:nvSpPr>
        <p:spPr>
          <a:xfrm>
            <a:off x="4500563" y="2276475"/>
            <a:ext cx="1063625" cy="3032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矩形 28"/>
          <p:cNvSpPr/>
          <p:nvPr/>
        </p:nvSpPr>
        <p:spPr>
          <a:xfrm>
            <a:off x="4038600" y="2743200"/>
            <a:ext cx="1063625" cy="30321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390" name="TextBox 29"/>
          <p:cNvSpPr txBox="1">
            <a:spLocks noChangeArrowheads="1"/>
          </p:cNvSpPr>
          <p:nvPr/>
        </p:nvSpPr>
        <p:spPr bwMode="auto">
          <a:xfrm>
            <a:off x="1619250" y="1016000"/>
            <a:ext cx="1800225" cy="396875"/>
          </a:xfrm>
          <a:prstGeom prst="rect">
            <a:avLst/>
          </a:prstGeom>
          <a:solidFill>
            <a:schemeClr val="tx1"/>
          </a:solidFill>
          <a:ln w="9525">
            <a:noFill/>
            <a:miter lim="800000"/>
            <a:headEnd/>
            <a:tailEnd/>
          </a:ln>
        </p:spPr>
        <p:txBody>
          <a:bodyPr>
            <a:spAutoFit/>
          </a:bodyPr>
          <a:lstStyle/>
          <a:p>
            <a:pPr algn="ctr"/>
            <a:r>
              <a:rPr lang="zh-CN" altLang="en-US" sz="2000">
                <a:solidFill>
                  <a:schemeClr val="bg1"/>
                </a:solidFill>
                <a:latin typeface="微软雅黑" pitchFamily="34" charset="-122"/>
                <a:ea typeface="微软雅黑" pitchFamily="34" charset="-122"/>
              </a:rPr>
              <a:t>当你的粉丝数</a:t>
            </a:r>
          </a:p>
        </p:txBody>
      </p:sp>
      <p:sp>
        <p:nvSpPr>
          <p:cNvPr id="16391" name="TextBox 30"/>
          <p:cNvSpPr txBox="1">
            <a:spLocks noChangeArrowheads="1"/>
          </p:cNvSpPr>
          <p:nvPr/>
        </p:nvSpPr>
        <p:spPr bwMode="auto">
          <a:xfrm>
            <a:off x="6176963" y="1016000"/>
            <a:ext cx="1563687" cy="396875"/>
          </a:xfrm>
          <a:prstGeom prst="rect">
            <a:avLst/>
          </a:prstGeom>
          <a:solidFill>
            <a:schemeClr val="tx1"/>
          </a:solidFill>
          <a:ln w="9525">
            <a:noFill/>
            <a:miter lim="800000"/>
            <a:headEnd/>
            <a:tailEnd/>
          </a:ln>
        </p:spPr>
        <p:txBody>
          <a:bodyPr>
            <a:spAutoFit/>
          </a:bodyPr>
          <a:lstStyle/>
          <a:p>
            <a:pPr algn="ctr"/>
            <a:r>
              <a:rPr lang="zh-CN" altLang="en-US" sz="2000">
                <a:solidFill>
                  <a:schemeClr val="bg1"/>
                </a:solidFill>
                <a:latin typeface="微软雅黑" pitchFamily="34" charset="-122"/>
                <a:ea typeface="微软雅黑" pitchFamily="34" charset="-122"/>
              </a:rPr>
              <a:t>你的影响力</a:t>
            </a:r>
          </a:p>
        </p:txBody>
      </p:sp>
      <p:sp>
        <p:nvSpPr>
          <p:cNvPr id="16392" name="TextBox 8"/>
          <p:cNvSpPr txBox="1">
            <a:spLocks noChangeArrowheads="1"/>
          </p:cNvSpPr>
          <p:nvPr/>
        </p:nvSpPr>
        <p:spPr bwMode="auto">
          <a:xfrm>
            <a:off x="0" y="5181600"/>
            <a:ext cx="9144000" cy="584200"/>
          </a:xfrm>
          <a:prstGeom prst="rect">
            <a:avLst/>
          </a:prstGeom>
          <a:solidFill>
            <a:schemeClr val="tx1"/>
          </a:solidFill>
          <a:ln w="9525">
            <a:noFill/>
            <a:miter lim="800000"/>
            <a:headEnd/>
            <a:tailEnd/>
          </a:ln>
        </p:spPr>
        <p:txBody>
          <a:bodyPr>
            <a:spAutoFit/>
          </a:bodyPr>
          <a:lstStyle/>
          <a:p>
            <a:r>
              <a:rPr lang="zh-CN" altLang="en-US" sz="3200">
                <a:solidFill>
                  <a:schemeClr val="bg1"/>
                </a:solidFill>
                <a:latin typeface="微软雅黑" pitchFamily="34" charset="-122"/>
                <a:ea typeface="微软雅黑" pitchFamily="34" charset="-122"/>
              </a:rPr>
              <a:t>            </a:t>
            </a:r>
            <a:r>
              <a:rPr lang="zh-CN" altLang="en-US" sz="2800">
                <a:solidFill>
                  <a:schemeClr val="bg1"/>
                </a:solidFill>
                <a:latin typeface="微软雅黑" pitchFamily="34" charset="-122"/>
                <a:ea typeface="微软雅黑" pitchFamily="34" charset="-122"/>
              </a:rPr>
              <a:t>千万不要小看微博作为媒体的能量！</a:t>
            </a:r>
          </a:p>
        </p:txBody>
      </p:sp>
      <p:pic>
        <p:nvPicPr>
          <p:cNvPr id="16393" name="Picture 9" descr="C:\Users\sina-001\Desktop\Sina_Weibo_Logo_RGB_C_E.png"/>
          <p:cNvPicPr>
            <a:picLocks noChangeAspect="1" noChangeArrowheads="1"/>
          </p:cNvPicPr>
          <p:nvPr/>
        </p:nvPicPr>
        <p:blipFill>
          <a:blip r:embed="rId2"/>
          <a:srcRect/>
          <a:stretch>
            <a:fillRect/>
          </a:stretch>
        </p:blipFill>
        <p:spPr bwMode="auto">
          <a:xfrm>
            <a:off x="1928794" y="214290"/>
            <a:ext cx="1497012" cy="455612"/>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D:\现在工作\新浪微博\20110829-2011094\VI相关\logo（红）.png"/>
          <p:cNvPicPr>
            <a:picLocks noChangeAspect="1" noChangeArrowheads="1"/>
          </p:cNvPicPr>
          <p:nvPr/>
        </p:nvPicPr>
        <p:blipFill>
          <a:blip r:embed="rId2"/>
          <a:srcRect/>
          <a:stretch>
            <a:fillRect/>
          </a:stretch>
        </p:blipFill>
        <p:spPr bwMode="auto">
          <a:xfrm>
            <a:off x="228600" y="990600"/>
            <a:ext cx="3548063" cy="1079500"/>
          </a:xfrm>
          <a:prstGeom prst="rect">
            <a:avLst/>
          </a:prstGeom>
          <a:noFill/>
          <a:ln w="9525">
            <a:noFill/>
            <a:miter lim="800000"/>
            <a:headEnd/>
            <a:tailEnd/>
          </a:ln>
        </p:spPr>
      </p:pic>
      <p:sp>
        <p:nvSpPr>
          <p:cNvPr id="14339" name="Rectangle 1"/>
          <p:cNvSpPr>
            <a:spLocks noChangeArrowheads="1"/>
          </p:cNvSpPr>
          <p:nvPr/>
        </p:nvSpPr>
        <p:spPr bwMode="auto">
          <a:xfrm>
            <a:off x="152400" y="2209800"/>
            <a:ext cx="8353425" cy="2749550"/>
          </a:xfrm>
          <a:prstGeom prst="rect">
            <a:avLst/>
          </a:prstGeom>
          <a:noFill/>
          <a:ln w="9525">
            <a:noFill/>
            <a:miter lim="800000"/>
            <a:headEnd/>
            <a:tailEnd/>
          </a:ln>
        </p:spPr>
        <p:txBody>
          <a:bodyPr anchor="ctr">
            <a:spAutoFit/>
          </a:bodyPr>
          <a:lstStyle/>
          <a:p>
            <a:pPr>
              <a:lnSpc>
                <a:spcPct val="150000"/>
              </a:lnSpc>
            </a:pPr>
            <a:r>
              <a:rPr lang="zh-CN" altLang="en-US" sz="2000" dirty="0">
                <a:latin typeface="微软雅黑" pitchFamily="34" charset="-122"/>
                <a:ea typeface="微软雅黑" pitchFamily="34" charset="-122"/>
                <a:cs typeface="宋体" pitchFamily="2" charset="-122"/>
              </a:rPr>
              <a:t>新浪微博是最具媒体属性的社交网络平台</a:t>
            </a:r>
            <a:endParaRPr lang="en-US" altLang="zh-CN" sz="2000" dirty="0">
              <a:latin typeface="微软雅黑" pitchFamily="34" charset="-122"/>
              <a:ea typeface="微软雅黑" pitchFamily="34" charset="-122"/>
              <a:cs typeface="宋体" pitchFamily="2" charset="-122"/>
            </a:endParaRPr>
          </a:p>
          <a:p>
            <a:pPr>
              <a:lnSpc>
                <a:spcPct val="150000"/>
              </a:lnSpc>
              <a:buFont typeface="Wingdings" pitchFamily="2" charset="2"/>
              <a:buChar char="u"/>
            </a:pPr>
            <a:r>
              <a:rPr lang="zh-CN" sz="1600" dirty="0">
                <a:latin typeface="微软雅黑" pitchFamily="34" charset="-122"/>
                <a:ea typeface="微软雅黑" pitchFamily="34" charset="-122"/>
                <a:cs typeface="Times New Roman" pitchFamily="18" charset="0"/>
              </a:rPr>
              <a:t>为用户提供了一种新型的信息发布、获取和传播的工具； </a:t>
            </a:r>
            <a:endParaRPr lang="zh-CN" sz="1600" dirty="0">
              <a:latin typeface="微软雅黑" pitchFamily="34" charset="-122"/>
              <a:ea typeface="微软雅黑" pitchFamily="34" charset="-122"/>
              <a:cs typeface="宋体" pitchFamily="2" charset="-122"/>
            </a:endParaRPr>
          </a:p>
          <a:p>
            <a:pPr eaLnBrk="0" hangingPunct="0">
              <a:lnSpc>
                <a:spcPct val="150000"/>
              </a:lnSpc>
              <a:buFont typeface="Wingdings" pitchFamily="2" charset="2"/>
              <a:buChar char="u"/>
            </a:pPr>
            <a:r>
              <a:rPr lang="zh-CN" sz="1600" dirty="0">
                <a:latin typeface="微软雅黑" pitchFamily="34" charset="-122"/>
                <a:ea typeface="微软雅黑" pitchFamily="34" charset="-122"/>
                <a:cs typeface="宋体" pitchFamily="2" charset="-122"/>
              </a:rPr>
              <a:t>用户可以通过电脑和移动终端，以不超过</a:t>
            </a:r>
            <a:r>
              <a:rPr lang="en-US" altLang="zh-CN" sz="1600" dirty="0">
                <a:solidFill>
                  <a:srgbClr val="FF0000"/>
                </a:solidFill>
                <a:latin typeface="微软雅黑" pitchFamily="34" charset="-122"/>
                <a:ea typeface="微软雅黑" pitchFamily="34" charset="-122"/>
                <a:cs typeface="宋体" pitchFamily="2" charset="-122"/>
              </a:rPr>
              <a:t>140</a:t>
            </a:r>
            <a:r>
              <a:rPr lang="zh-CN" altLang="en-US" sz="1600" dirty="0">
                <a:solidFill>
                  <a:srgbClr val="FF0000"/>
                </a:solidFill>
                <a:latin typeface="微软雅黑" pitchFamily="34" charset="-122"/>
                <a:ea typeface="微软雅黑" pitchFamily="34" charset="-122"/>
                <a:cs typeface="宋体" pitchFamily="2" charset="-122"/>
              </a:rPr>
              <a:t>个字</a:t>
            </a:r>
            <a:r>
              <a:rPr lang="zh-CN" altLang="en-US" sz="1600" dirty="0">
                <a:latin typeface="微软雅黑" pitchFamily="34" charset="-122"/>
                <a:ea typeface="微软雅黑" pitchFamily="34" charset="-122"/>
                <a:cs typeface="宋体" pitchFamily="2" charset="-122"/>
              </a:rPr>
              <a:t>的内容进行实时分享； </a:t>
            </a:r>
          </a:p>
          <a:p>
            <a:pPr eaLnBrk="0" hangingPunct="0">
              <a:lnSpc>
                <a:spcPct val="150000"/>
              </a:lnSpc>
              <a:buFont typeface="Wingdings" pitchFamily="2" charset="2"/>
              <a:buChar char="u"/>
            </a:pPr>
            <a:r>
              <a:rPr lang="en-US" altLang="zh-CN" sz="1600" dirty="0">
                <a:latin typeface="微软雅黑" pitchFamily="34" charset="-122"/>
                <a:ea typeface="微软雅黑" pitchFamily="34" charset="-122"/>
                <a:cs typeface="宋体" pitchFamily="2" charset="-122"/>
              </a:rPr>
              <a:t>2009</a:t>
            </a:r>
            <a:r>
              <a:rPr lang="zh-CN" altLang="en-US" sz="1600" dirty="0">
                <a:latin typeface="微软雅黑" pitchFamily="34" charset="-122"/>
                <a:ea typeface="微软雅黑" pitchFamily="34" charset="-122"/>
                <a:cs typeface="宋体" pitchFamily="2" charset="-122"/>
              </a:rPr>
              <a:t>年</a:t>
            </a:r>
            <a:r>
              <a:rPr lang="en-US" altLang="zh-CN" sz="1600" dirty="0">
                <a:latin typeface="微软雅黑" pitchFamily="34" charset="-122"/>
                <a:ea typeface="微软雅黑" pitchFamily="34" charset="-122"/>
                <a:cs typeface="宋体" pitchFamily="2" charset="-122"/>
              </a:rPr>
              <a:t>8</a:t>
            </a:r>
            <a:r>
              <a:rPr lang="zh-CN" altLang="en-US" sz="1600" dirty="0">
                <a:latin typeface="微软雅黑" pitchFamily="34" charset="-122"/>
                <a:ea typeface="微软雅黑" pitchFamily="34" charset="-122"/>
                <a:cs typeface="宋体" pitchFamily="2" charset="-122"/>
              </a:rPr>
              <a:t>月试运营，目前全球用户已经突破</a:t>
            </a:r>
            <a:r>
              <a:rPr lang="en-US" altLang="zh-CN" sz="1600" dirty="0">
                <a:solidFill>
                  <a:srgbClr val="FF0000"/>
                </a:solidFill>
                <a:latin typeface="微软雅黑" pitchFamily="34" charset="-122"/>
                <a:ea typeface="微软雅黑" pitchFamily="34" charset="-122"/>
                <a:cs typeface="宋体" pitchFamily="2" charset="-122"/>
              </a:rPr>
              <a:t>6</a:t>
            </a:r>
            <a:r>
              <a:rPr lang="zh-CN" altLang="en-US" sz="1600" dirty="0">
                <a:solidFill>
                  <a:srgbClr val="FF0000"/>
                </a:solidFill>
                <a:latin typeface="微软雅黑" pitchFamily="34" charset="-122"/>
                <a:ea typeface="微软雅黑" pitchFamily="34" charset="-122"/>
                <a:cs typeface="宋体" pitchFamily="2" charset="-122"/>
              </a:rPr>
              <a:t>亿。</a:t>
            </a:r>
            <a:endParaRPr lang="en-US" altLang="zh-CN" sz="1600" dirty="0">
              <a:solidFill>
                <a:srgbClr val="FF0000"/>
              </a:solidFill>
              <a:latin typeface="微软雅黑" pitchFamily="34" charset="-122"/>
              <a:ea typeface="微软雅黑" pitchFamily="34" charset="-122"/>
              <a:cs typeface="宋体" pitchFamily="2" charset="-122"/>
            </a:endParaRPr>
          </a:p>
          <a:p>
            <a:pPr eaLnBrk="0" hangingPunct="0">
              <a:lnSpc>
                <a:spcPct val="150000"/>
              </a:lnSpc>
              <a:buFont typeface="Wingdings" pitchFamily="2" charset="2"/>
              <a:buChar char="u"/>
            </a:pPr>
            <a:r>
              <a:rPr lang="zh-CN" altLang="zh-CN" sz="1600" dirty="0">
                <a:latin typeface="微软雅黑" pitchFamily="34" charset="-122"/>
                <a:ea typeface="微软雅黑" pitchFamily="34" charset="-122"/>
                <a:cs typeface="宋体" pitchFamily="2" charset="-122"/>
              </a:rPr>
              <a:t>新浪微博与</a:t>
            </a:r>
            <a:r>
              <a:rPr lang="en-US" altLang="zh-CN" sz="1600" dirty="0">
                <a:latin typeface="微软雅黑" pitchFamily="34" charset="-122"/>
                <a:ea typeface="微软雅黑" pitchFamily="34" charset="-122"/>
                <a:cs typeface="宋体" pitchFamily="2" charset="-122"/>
              </a:rPr>
              <a:t>Twitter</a:t>
            </a:r>
            <a:r>
              <a:rPr lang="zh-CN" altLang="zh-CN" sz="1600" dirty="0">
                <a:latin typeface="微软雅黑" pitchFamily="34" charset="-122"/>
                <a:ea typeface="微软雅黑" pitchFamily="34" charset="-122"/>
                <a:cs typeface="宋体" pitchFamily="2" charset="-122"/>
              </a:rPr>
              <a:t>相似，但</a:t>
            </a:r>
            <a:r>
              <a:rPr lang="zh-CN" altLang="en-US" sz="1600" dirty="0">
                <a:latin typeface="微软雅黑" pitchFamily="34" charset="-122"/>
                <a:ea typeface="微软雅黑" pitchFamily="34" charset="-122"/>
                <a:cs typeface="宋体" pitchFamily="2" charset="-122"/>
              </a:rPr>
              <a:t>有创新</a:t>
            </a:r>
            <a:r>
              <a:rPr lang="zh-CN" altLang="zh-CN" sz="1600" dirty="0">
                <a:latin typeface="微软雅黑" pitchFamily="34" charset="-122"/>
                <a:ea typeface="微软雅黑" pitchFamily="34" charset="-122"/>
                <a:cs typeface="宋体" pitchFamily="2" charset="-122"/>
              </a:rPr>
              <a:t>，已经成为通信平台、内容平台、传媒</a:t>
            </a:r>
            <a:r>
              <a:rPr lang="en-US" altLang="zh-CN" sz="1600" dirty="0">
                <a:latin typeface="微软雅黑" pitchFamily="34" charset="-122"/>
                <a:ea typeface="微软雅黑" pitchFamily="34" charset="-122"/>
                <a:cs typeface="宋体" pitchFamily="2" charset="-122"/>
              </a:rPr>
              <a:t>/</a:t>
            </a:r>
            <a:r>
              <a:rPr lang="zh-CN" altLang="zh-CN" sz="1600" dirty="0">
                <a:latin typeface="微软雅黑" pitchFamily="34" charset="-122"/>
                <a:ea typeface="微软雅黑" pitchFamily="34" charset="-122"/>
                <a:cs typeface="宋体" pitchFamily="2" charset="-122"/>
              </a:rPr>
              <a:t>娱乐平台，以及社交网络平台</a:t>
            </a:r>
            <a:r>
              <a:rPr lang="zh-CN" altLang="en-US" sz="1600" dirty="0">
                <a:latin typeface="微软雅黑" pitchFamily="34" charset="-122"/>
                <a:ea typeface="微软雅黑" pitchFamily="34" charset="-122"/>
                <a:cs typeface="宋体" pitchFamily="2" charset="-122"/>
              </a:rPr>
              <a:t>。</a:t>
            </a:r>
            <a:endParaRPr lang="en-US" altLang="zh-CN" sz="1600" dirty="0">
              <a:latin typeface="微软雅黑" pitchFamily="34" charset="-122"/>
              <a:ea typeface="微软雅黑" pitchFamily="34" charset="-122"/>
              <a:cs typeface="宋体" pitchFamily="2" charset="-122"/>
            </a:endParaRPr>
          </a:p>
          <a:p>
            <a:pPr eaLnBrk="0" hangingPunct="0">
              <a:lnSpc>
                <a:spcPct val="150000"/>
              </a:lnSpc>
            </a:pPr>
            <a:endParaRPr lang="zh-CN" altLang="en-US" sz="1600" dirty="0">
              <a:solidFill>
                <a:srgbClr val="FF0000"/>
              </a:solidFill>
              <a:latin typeface="微软雅黑" pitchFamily="34" charset="-122"/>
              <a:ea typeface="微软雅黑" pitchFamily="34" charset="-122"/>
              <a:cs typeface="宋体" pitchFamily="2" charset="-122"/>
            </a:endParaRPr>
          </a:p>
        </p:txBody>
      </p:sp>
      <p:sp>
        <p:nvSpPr>
          <p:cNvPr id="14340" name="矩形 17"/>
          <p:cNvSpPr>
            <a:spLocks noChangeArrowheads="1"/>
          </p:cNvSpPr>
          <p:nvPr/>
        </p:nvSpPr>
        <p:spPr bwMode="auto">
          <a:xfrm>
            <a:off x="6858000" y="5314950"/>
            <a:ext cx="1724025" cy="400050"/>
          </a:xfrm>
          <a:prstGeom prst="rect">
            <a:avLst/>
          </a:prstGeom>
          <a:noFill/>
          <a:ln w="9525">
            <a:noFill/>
            <a:miter lim="800000"/>
            <a:headEnd/>
            <a:tailEnd/>
          </a:ln>
        </p:spPr>
        <p:txBody>
          <a:bodyPr wrap="none">
            <a:spAutoFit/>
          </a:bodyPr>
          <a:lstStyle/>
          <a:p>
            <a:r>
              <a:rPr lang="zh-CN" altLang="en-US" sz="2000">
                <a:latin typeface="微软雅黑" pitchFamily="34" charset="-122"/>
                <a:ea typeface="微软雅黑" pitchFamily="34" charset="-122"/>
              </a:rPr>
              <a:t>其他社交网站</a:t>
            </a:r>
          </a:p>
        </p:txBody>
      </p:sp>
      <p:pic>
        <p:nvPicPr>
          <p:cNvPr id="19" name="Picture 2" descr="C:\Users\张莘\Desktop\搜狗浏览器截图(1).jpg"/>
          <p:cNvPicPr>
            <a:picLocks noChangeAspect="1" noChangeArrowheads="1"/>
          </p:cNvPicPr>
          <p:nvPr/>
        </p:nvPicPr>
        <p:blipFill>
          <a:blip r:embed="rId3"/>
          <a:srcRect/>
          <a:stretch>
            <a:fillRect/>
          </a:stretch>
        </p:blipFill>
        <p:spPr bwMode="auto">
          <a:xfrm>
            <a:off x="5353019" y="5999182"/>
            <a:ext cx="893762" cy="287338"/>
          </a:xfrm>
          <a:prstGeom prst="rect">
            <a:avLst/>
          </a:prstGeom>
          <a:noFill/>
          <a:effectLst>
            <a:outerShdw blurRad="50800" dist="38100" dir="2700000" algn="tl" rotWithShape="0">
              <a:prstClr val="black">
                <a:alpha val="40000"/>
              </a:prstClr>
            </a:outerShdw>
          </a:effectLst>
        </p:spPr>
      </p:pic>
      <p:pic>
        <p:nvPicPr>
          <p:cNvPr id="20" name="Picture 3" descr="C:\Users\张莘\Desktop\logo.gif"/>
          <p:cNvPicPr>
            <a:picLocks noChangeAspect="1" noChangeArrowheads="1"/>
          </p:cNvPicPr>
          <p:nvPr/>
        </p:nvPicPr>
        <p:blipFill>
          <a:blip r:embed="rId4"/>
          <a:srcRect/>
          <a:stretch>
            <a:fillRect/>
          </a:stretch>
        </p:blipFill>
        <p:spPr bwMode="auto">
          <a:xfrm>
            <a:off x="3727419" y="5999182"/>
            <a:ext cx="1503362" cy="287338"/>
          </a:xfrm>
          <a:prstGeom prst="rect">
            <a:avLst/>
          </a:prstGeom>
          <a:noFill/>
          <a:effectLst>
            <a:outerShdw blurRad="50800" dist="38100" dir="2700000" algn="tl" rotWithShape="0">
              <a:prstClr val="black">
                <a:alpha val="40000"/>
              </a:prstClr>
            </a:outerShdw>
          </a:effectLst>
        </p:spPr>
      </p:pic>
      <p:pic>
        <p:nvPicPr>
          <p:cNvPr id="21" name="Picture 4" descr="C:\Users\张莘\Desktop\logo-rr-159.png"/>
          <p:cNvPicPr>
            <a:picLocks noChangeAspect="1" noChangeArrowheads="1"/>
          </p:cNvPicPr>
          <p:nvPr/>
        </p:nvPicPr>
        <p:blipFill>
          <a:blip r:embed="rId5"/>
          <a:srcRect/>
          <a:stretch>
            <a:fillRect/>
          </a:stretch>
        </p:blipFill>
        <p:spPr bwMode="auto">
          <a:xfrm>
            <a:off x="2285969" y="5999182"/>
            <a:ext cx="1309687" cy="287338"/>
          </a:xfrm>
          <a:prstGeom prst="rect">
            <a:avLst/>
          </a:prstGeom>
          <a:noFill/>
          <a:effectLst>
            <a:outerShdw blurRad="50800" dist="38100" dir="2700000" algn="tl" rotWithShape="0">
              <a:prstClr val="black">
                <a:alpha val="40000"/>
              </a:prstClr>
            </a:outerShdw>
          </a:effectLst>
        </p:spPr>
      </p:pic>
      <p:pic>
        <p:nvPicPr>
          <p:cNvPr id="22" name="Picture 5"/>
          <p:cNvPicPr>
            <a:picLocks noChangeAspect="1" noChangeArrowheads="1"/>
          </p:cNvPicPr>
          <p:nvPr/>
        </p:nvPicPr>
        <p:blipFill>
          <a:blip r:embed="rId6"/>
          <a:srcRect/>
          <a:stretch>
            <a:fillRect/>
          </a:stretch>
        </p:blipFill>
        <p:spPr bwMode="auto">
          <a:xfrm>
            <a:off x="1120744" y="5999182"/>
            <a:ext cx="1022350" cy="2873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145" name="Picture 1"/>
          <p:cNvPicPr>
            <a:picLocks noChangeAspect="1" noChangeArrowheads="1"/>
          </p:cNvPicPr>
          <p:nvPr/>
        </p:nvPicPr>
        <p:blipFill>
          <a:blip r:embed="rId7"/>
          <a:srcRect/>
          <a:stretch>
            <a:fillRect/>
          </a:stretch>
        </p:blipFill>
        <p:spPr bwMode="auto">
          <a:xfrm>
            <a:off x="71406" y="6051570"/>
            <a:ext cx="857250" cy="2270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46" name="标题 1"/>
          <p:cNvSpPr>
            <a:spLocks noGrp="1"/>
          </p:cNvSpPr>
          <p:nvPr>
            <p:ph type="title" idx="4294967295"/>
          </p:nvPr>
        </p:nvSpPr>
        <p:spPr>
          <a:xfrm>
            <a:off x="34925" y="71438"/>
            <a:ext cx="6680200" cy="404812"/>
          </a:xfrm>
        </p:spPr>
        <p:txBody>
          <a:bodyPr/>
          <a:lstStyle/>
          <a:p>
            <a:pPr algn="l" eaLnBrk="1" hangingPunct="1"/>
            <a:endParaRPr lang="zh-CN" altLang="en-US" sz="2400" smtClean="0">
              <a:solidFill>
                <a:schemeClr val="bg1"/>
              </a:solidFill>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3"/>
          <p:cNvSpPr>
            <a:spLocks noGrp="1"/>
          </p:cNvSpPr>
          <p:nvPr>
            <p:ph type="title"/>
          </p:nvPr>
        </p:nvSpPr>
        <p:spPr/>
        <p:txBody>
          <a:bodyPr/>
          <a:lstStyle/>
          <a:p>
            <a:r>
              <a:rPr lang="en-US" altLang="zh-CN" sz="4400" dirty="0" smtClean="0"/>
              <a:t>2.</a:t>
            </a:r>
            <a:r>
              <a:rPr lang="zh-CN" altLang="en-US" sz="4400" dirty="0" smtClean="0"/>
              <a:t>微  信</a:t>
            </a:r>
          </a:p>
        </p:txBody>
      </p:sp>
      <p:sp>
        <p:nvSpPr>
          <p:cNvPr id="17411" name="文本占位符 4"/>
          <p:cNvSpPr>
            <a:spLocks noGrp="1"/>
          </p:cNvSpPr>
          <p:nvPr>
            <p:ph type="body" idx="1"/>
          </p:nvPr>
        </p:nvSpPr>
        <p:spPr/>
        <p:txBody>
          <a:bodyPr/>
          <a:lstStyle/>
          <a:p>
            <a:endParaRPr lang="zh-CN" altLang="en-US" smtClean="0"/>
          </a:p>
        </p:txBody>
      </p:sp>
      <p:sp>
        <p:nvSpPr>
          <p:cNvPr id="17412" name="文本占位符 5"/>
          <p:cNvSpPr>
            <a:spLocks noGrp="1"/>
          </p:cNvSpPr>
          <p:nvPr>
            <p:ph type="body" sz="quarter" idx="3"/>
          </p:nvPr>
        </p:nvSpPr>
        <p:spPr/>
        <p:txBody>
          <a:bodyPr/>
          <a:lstStyle/>
          <a:p>
            <a:endParaRPr lang="zh-CN" altLang="en-US" smtClean="0"/>
          </a:p>
        </p:txBody>
      </p:sp>
      <p:sp>
        <p:nvSpPr>
          <p:cNvPr id="17413" name="内容占位符 6"/>
          <p:cNvSpPr>
            <a:spLocks noGrp="1"/>
          </p:cNvSpPr>
          <p:nvPr>
            <p:ph sz="quarter" idx="4"/>
          </p:nvPr>
        </p:nvSpPr>
        <p:spPr>
          <a:xfrm>
            <a:off x="4645025" y="1524000"/>
            <a:ext cx="4041775" cy="4800600"/>
          </a:xfrm>
        </p:spPr>
        <p:txBody>
          <a:bodyPr/>
          <a:lstStyle/>
          <a:p>
            <a:pPr eaLnBrk="1" hangingPunct="1">
              <a:buFontTx/>
              <a:buNone/>
            </a:pPr>
            <a:r>
              <a:rPr lang="zh-CN" altLang="en-US" sz="1600" b="1" dirty="0" smtClean="0">
                <a:solidFill>
                  <a:srgbClr val="00B050"/>
                </a:solidFill>
                <a:latin typeface="宋体" pitchFamily="2" charset="-122"/>
                <a:ea typeface="宋体" pitchFamily="2" charset="-122"/>
              </a:rPr>
              <a:t>＆微信是腾讯公司推出的，用户可以通过手机、平板和网页快速发送语音、视频、图片和文字。</a:t>
            </a:r>
          </a:p>
          <a:p>
            <a:pPr eaLnBrk="1" hangingPunct="1">
              <a:buFontTx/>
              <a:buNone/>
            </a:pPr>
            <a:endParaRPr lang="en-US" altLang="zh-CN" sz="1600" b="1" dirty="0" smtClean="0">
              <a:solidFill>
                <a:srgbClr val="00B050"/>
              </a:solidFill>
              <a:latin typeface="宋体" pitchFamily="2" charset="-122"/>
              <a:ea typeface="宋体" pitchFamily="2" charset="-122"/>
            </a:endParaRPr>
          </a:p>
          <a:p>
            <a:pPr eaLnBrk="1" hangingPunct="1">
              <a:buFontTx/>
              <a:buNone/>
            </a:pPr>
            <a:r>
              <a:rPr lang="zh-CN" altLang="en-US" sz="1600" b="1" dirty="0" smtClean="0">
                <a:solidFill>
                  <a:srgbClr val="00B050"/>
                </a:solidFill>
                <a:latin typeface="宋体" pitchFamily="2" charset="-122"/>
                <a:ea typeface="宋体" pitchFamily="2" charset="-122"/>
              </a:rPr>
              <a:t>＆ 微信提供公众平台、朋友圈和消息推送等功能，用户可以通过摇一摇、搜索号码、附近的人、扫二维码方式添加好友和关注微信公众平台，同时微信帮将内容分享给好友以及将用户看到的精彩内容分享到微信朋友</a:t>
            </a:r>
            <a:endParaRPr lang="en-US" altLang="zh-CN" sz="1600" b="1" dirty="0" smtClean="0">
              <a:solidFill>
                <a:srgbClr val="00B050"/>
              </a:solidFill>
              <a:latin typeface="宋体" pitchFamily="2" charset="-122"/>
              <a:ea typeface="宋体" pitchFamily="2" charset="-122"/>
            </a:endParaRPr>
          </a:p>
          <a:p>
            <a:pPr eaLnBrk="1" hangingPunct="1">
              <a:buFontTx/>
              <a:buNone/>
            </a:pPr>
            <a:endParaRPr lang="en-US" altLang="zh-CN" sz="1600" b="1" dirty="0" smtClean="0">
              <a:solidFill>
                <a:srgbClr val="00B050"/>
              </a:solidFill>
              <a:latin typeface="宋体" pitchFamily="2" charset="-122"/>
              <a:ea typeface="宋体" pitchFamily="2" charset="-122"/>
            </a:endParaRPr>
          </a:p>
          <a:p>
            <a:pPr eaLnBrk="1" hangingPunct="1">
              <a:buFontTx/>
              <a:buNone/>
            </a:pPr>
            <a:endParaRPr lang="en-US" altLang="zh-CN" sz="1600" b="1" dirty="0" smtClean="0">
              <a:solidFill>
                <a:srgbClr val="00B050"/>
              </a:solidFill>
              <a:latin typeface="宋体" pitchFamily="2" charset="-122"/>
              <a:ea typeface="宋体" pitchFamily="2" charset="-122"/>
            </a:endParaRPr>
          </a:p>
          <a:p>
            <a:pPr eaLnBrk="1" hangingPunct="1">
              <a:buFontTx/>
              <a:buNone/>
            </a:pPr>
            <a:r>
              <a:rPr lang="zh-CN" altLang="en-US" sz="1600" b="1" dirty="0" smtClean="0">
                <a:solidFill>
                  <a:srgbClr val="00B050"/>
                </a:solidFill>
                <a:latin typeface="宋体" pitchFamily="2" charset="-122"/>
                <a:ea typeface="宋体" pitchFamily="2" charset="-122"/>
              </a:rPr>
              <a:t> ＆消息称微信将对服务类公众账号收费。截至</a:t>
            </a:r>
            <a:r>
              <a:rPr lang="en-US" altLang="zh-CN" sz="1600" b="1" dirty="0" smtClean="0">
                <a:solidFill>
                  <a:srgbClr val="00B050"/>
                </a:solidFill>
                <a:latin typeface="宋体" pitchFamily="2" charset="-122"/>
                <a:ea typeface="宋体" pitchFamily="2" charset="-122"/>
              </a:rPr>
              <a:t>2014</a:t>
            </a:r>
            <a:r>
              <a:rPr lang="zh-CN" altLang="en-US" sz="1600" b="1" dirty="0" smtClean="0">
                <a:solidFill>
                  <a:srgbClr val="00B050"/>
                </a:solidFill>
                <a:latin typeface="宋体" pitchFamily="2" charset="-122"/>
                <a:ea typeface="宋体" pitchFamily="2" charset="-122"/>
              </a:rPr>
              <a:t>年</a:t>
            </a:r>
            <a:r>
              <a:rPr lang="en-US" altLang="zh-CN" sz="1600" b="1" dirty="0" smtClean="0">
                <a:solidFill>
                  <a:srgbClr val="00B050"/>
                </a:solidFill>
                <a:latin typeface="宋体" pitchFamily="2" charset="-122"/>
                <a:ea typeface="宋体" pitchFamily="2" charset="-122"/>
              </a:rPr>
              <a:t>10</a:t>
            </a:r>
            <a:r>
              <a:rPr lang="zh-CN" altLang="en-US" sz="1600" b="1" dirty="0" smtClean="0">
                <a:solidFill>
                  <a:srgbClr val="00B050"/>
                </a:solidFill>
                <a:latin typeface="宋体" pitchFamily="2" charset="-122"/>
                <a:ea typeface="宋体" pitchFamily="2" charset="-122"/>
              </a:rPr>
              <a:t>月底注册用户量已经突破</a:t>
            </a:r>
            <a:r>
              <a:rPr lang="en-US" altLang="zh-CN" sz="1600" b="1" dirty="0" smtClean="0">
                <a:solidFill>
                  <a:srgbClr val="00B050"/>
                </a:solidFill>
                <a:latin typeface="宋体" pitchFamily="2" charset="-122"/>
                <a:ea typeface="宋体" pitchFamily="2" charset="-122"/>
              </a:rPr>
              <a:t>6</a:t>
            </a:r>
            <a:r>
              <a:rPr lang="zh-CN" altLang="en-US" sz="1600" b="1" dirty="0" smtClean="0">
                <a:solidFill>
                  <a:srgbClr val="00B050"/>
                </a:solidFill>
                <a:latin typeface="宋体" pitchFamily="2" charset="-122"/>
                <a:ea typeface="宋体" pitchFamily="2" charset="-122"/>
              </a:rPr>
              <a:t>亿，日均活跃用户超过</a:t>
            </a:r>
            <a:r>
              <a:rPr lang="en-US" altLang="zh-CN" sz="1600" b="1" dirty="0" smtClean="0">
                <a:solidFill>
                  <a:srgbClr val="00B050"/>
                </a:solidFill>
                <a:latin typeface="宋体" pitchFamily="2" charset="-122"/>
                <a:ea typeface="宋体" pitchFamily="2" charset="-122"/>
              </a:rPr>
              <a:t>1</a:t>
            </a:r>
            <a:r>
              <a:rPr lang="zh-CN" altLang="en-US" sz="1600" b="1" dirty="0" smtClean="0">
                <a:solidFill>
                  <a:srgbClr val="00B050"/>
                </a:solidFill>
                <a:latin typeface="宋体" pitchFamily="2" charset="-122"/>
                <a:ea typeface="宋体" pitchFamily="2" charset="-122"/>
              </a:rPr>
              <a:t>亿，是亚洲地区最大用户群体的移动即时通讯软件</a:t>
            </a:r>
            <a:r>
              <a:rPr lang="zh-CN" altLang="en-US" sz="1600" dirty="0" smtClean="0">
                <a:solidFill>
                  <a:srgbClr val="00B050"/>
                </a:solidFill>
                <a:latin typeface="宋体" pitchFamily="2" charset="-122"/>
                <a:ea typeface="宋体" pitchFamily="2" charset="-122"/>
              </a:rPr>
              <a:t>。</a:t>
            </a:r>
            <a:endParaRPr lang="zh-CN" altLang="en-US" sz="1600" dirty="0" smtClean="0">
              <a:solidFill>
                <a:srgbClr val="00B050"/>
              </a:solidFill>
            </a:endParaRPr>
          </a:p>
        </p:txBody>
      </p:sp>
      <p:sp>
        <p:nvSpPr>
          <p:cNvPr id="17414" name="Rectangle 4"/>
          <p:cNvSpPr>
            <a:spLocks noChangeArrowheads="1"/>
          </p:cNvSpPr>
          <p:nvPr/>
        </p:nvSpPr>
        <p:spPr bwMode="auto">
          <a:xfrm>
            <a:off x="1258888" y="1547813"/>
            <a:ext cx="2879725" cy="336550"/>
          </a:xfrm>
          <a:prstGeom prst="rect">
            <a:avLst/>
          </a:prstGeom>
          <a:noFill/>
          <a:ln w="9525" algn="ctr">
            <a:noFill/>
            <a:miter lim="800000"/>
            <a:headEnd/>
            <a:tailEnd/>
          </a:ln>
        </p:spPr>
        <p:txBody>
          <a:bodyPr anchor="ctr"/>
          <a:lstStyle/>
          <a:p>
            <a:endParaRPr lang="zh-CN" altLang="en-US" sz="2800">
              <a:solidFill>
                <a:srgbClr val="EB0388"/>
              </a:solidFill>
              <a:ea typeface="黑体" pitchFamily="2" charset="-122"/>
            </a:endParaRPr>
          </a:p>
        </p:txBody>
      </p:sp>
      <p:pic>
        <p:nvPicPr>
          <p:cNvPr id="17415" name="Picture 2" descr="C:\Users\Administrator\Desktop\t0186416a05871c1073.jpg"/>
          <p:cNvPicPr>
            <a:picLocks noGrp="1" noChangeAspect="1" noChangeArrowheads="1"/>
          </p:cNvPicPr>
          <p:nvPr>
            <p:ph sz="half" idx="2"/>
          </p:nvPr>
        </p:nvPicPr>
        <p:blipFill>
          <a:blip r:embed="rId2"/>
          <a:srcRect/>
          <a:stretch>
            <a:fillRect/>
          </a:stretch>
        </p:blipFill>
        <p:spPr>
          <a:xfrm>
            <a:off x="530225" y="1371600"/>
            <a:ext cx="3584575" cy="5029200"/>
          </a:xfrm>
          <a:noFill/>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全景图"/>
          <p:cNvPicPr>
            <a:picLocks noChangeAspect="1" noChangeArrowheads="1"/>
          </p:cNvPicPr>
          <p:nvPr/>
        </p:nvPicPr>
        <p:blipFill>
          <a:blip r:embed="rId2">
            <a:lum bright="12000" contrast="32000"/>
          </a:blip>
          <a:srcRect/>
          <a:stretch>
            <a:fillRect/>
          </a:stretch>
        </p:blipFill>
        <p:spPr bwMode="auto">
          <a:xfrm>
            <a:off x="0" y="6215063"/>
            <a:ext cx="9144000" cy="642937"/>
          </a:xfrm>
          <a:prstGeom prst="rect">
            <a:avLst/>
          </a:prstGeom>
          <a:noFill/>
          <a:ln w="9525">
            <a:noFill/>
            <a:miter lim="800000"/>
            <a:headEnd/>
            <a:tailEnd/>
          </a:ln>
        </p:spPr>
      </p:pic>
      <p:sp>
        <p:nvSpPr>
          <p:cNvPr id="18435" name="Line 7"/>
          <p:cNvSpPr>
            <a:spLocks noChangeShapeType="1"/>
          </p:cNvSpPr>
          <p:nvPr/>
        </p:nvSpPr>
        <p:spPr bwMode="auto">
          <a:xfrm>
            <a:off x="0" y="6884988"/>
            <a:ext cx="9144000" cy="0"/>
          </a:xfrm>
          <a:prstGeom prst="line">
            <a:avLst/>
          </a:prstGeom>
          <a:noFill/>
          <a:ln w="12700">
            <a:solidFill>
              <a:srgbClr val="0033CC"/>
            </a:solidFill>
            <a:round/>
            <a:headEnd/>
            <a:tailEnd/>
          </a:ln>
          <a:effectLst>
            <a:prstShdw prst="shdw17" dist="17961" dir="2700000">
              <a:srgbClr val="003D7A"/>
            </a:prstShdw>
          </a:effectLst>
        </p:spPr>
        <p:txBody>
          <a:bodyPr/>
          <a:lstStyle/>
          <a:p>
            <a:endParaRPr lang="zh-CN" altLang="en-US"/>
          </a:p>
        </p:txBody>
      </p:sp>
      <p:sp>
        <p:nvSpPr>
          <p:cNvPr id="18436" name="Text Box 11"/>
          <p:cNvSpPr txBox="1">
            <a:spLocks noChangeArrowheads="1"/>
          </p:cNvSpPr>
          <p:nvPr/>
        </p:nvSpPr>
        <p:spPr bwMode="auto">
          <a:xfrm>
            <a:off x="1908175" y="3619500"/>
            <a:ext cx="5329238" cy="457200"/>
          </a:xfrm>
          <a:prstGeom prst="rect">
            <a:avLst/>
          </a:prstGeom>
          <a:noFill/>
          <a:ln w="9525">
            <a:noFill/>
            <a:miter lim="800000"/>
            <a:headEnd/>
            <a:tailEnd/>
          </a:ln>
        </p:spPr>
        <p:txBody>
          <a:bodyPr>
            <a:spAutoFit/>
          </a:bodyPr>
          <a:lstStyle/>
          <a:p>
            <a:pPr>
              <a:spcBef>
                <a:spcPct val="50000"/>
              </a:spcBef>
            </a:pPr>
            <a:r>
              <a:rPr lang="zh-CN" altLang="en-US" sz="2400">
                <a:latin typeface="黑体" pitchFamily="2" charset="-122"/>
                <a:ea typeface="黑体" pitchFamily="2" charset="-122"/>
              </a:rPr>
              <a:t> </a:t>
            </a:r>
          </a:p>
        </p:txBody>
      </p:sp>
      <p:pic>
        <p:nvPicPr>
          <p:cNvPr id="18437" name="Picture 13"/>
          <p:cNvPicPr>
            <a:picLocks noChangeAspect="1" noChangeArrowheads="1"/>
          </p:cNvPicPr>
          <p:nvPr/>
        </p:nvPicPr>
        <p:blipFill>
          <a:blip r:embed="rId3"/>
          <a:srcRect/>
          <a:stretch>
            <a:fillRect/>
          </a:stretch>
        </p:blipFill>
        <p:spPr bwMode="auto">
          <a:xfrm>
            <a:off x="179388" y="296863"/>
            <a:ext cx="684212" cy="539750"/>
          </a:xfrm>
          <a:prstGeom prst="rect">
            <a:avLst/>
          </a:prstGeom>
          <a:noFill/>
          <a:ln w="3175" cap="rnd" algn="ctr">
            <a:noFill/>
            <a:prstDash val="sysDot"/>
            <a:miter lim="800000"/>
            <a:headEnd/>
            <a:tailEnd/>
          </a:ln>
        </p:spPr>
      </p:pic>
      <p:sp>
        <p:nvSpPr>
          <p:cNvPr id="18438" name="标题 7"/>
          <p:cNvSpPr>
            <a:spLocks noGrp="1"/>
          </p:cNvSpPr>
          <p:nvPr>
            <p:ph type="title"/>
          </p:nvPr>
        </p:nvSpPr>
        <p:spPr>
          <a:xfrm>
            <a:off x="457200" y="609600"/>
            <a:ext cx="8229600" cy="808038"/>
          </a:xfrm>
        </p:spPr>
        <p:txBody>
          <a:bodyPr/>
          <a:lstStyle/>
          <a:p>
            <a:r>
              <a:rPr lang="en-US" altLang="zh-CN" sz="4000" dirty="0" smtClean="0"/>
              <a:t>3.</a:t>
            </a:r>
            <a:r>
              <a:rPr lang="zh-CN" altLang="en-US" sz="4000" dirty="0" smtClean="0"/>
              <a:t>使用率接近</a:t>
            </a:r>
            <a:r>
              <a:rPr lang="en-US" altLang="zh-CN" sz="4000" dirty="0" smtClean="0"/>
              <a:t>100%</a:t>
            </a:r>
            <a:r>
              <a:rPr lang="zh-CN" altLang="en-US" sz="4000" dirty="0" smtClean="0"/>
              <a:t>的</a:t>
            </a:r>
            <a:r>
              <a:rPr lang="en-US" altLang="zh-CN" sz="4000" dirty="0" smtClean="0"/>
              <a:t>QQ</a:t>
            </a:r>
            <a:endParaRPr lang="zh-CN" altLang="en-US" sz="4000" dirty="0" smtClean="0"/>
          </a:p>
        </p:txBody>
      </p:sp>
      <p:sp>
        <p:nvSpPr>
          <p:cNvPr id="18439" name="文本占位符 8"/>
          <p:cNvSpPr>
            <a:spLocks noGrp="1"/>
          </p:cNvSpPr>
          <p:nvPr>
            <p:ph type="body" idx="1"/>
          </p:nvPr>
        </p:nvSpPr>
        <p:spPr/>
        <p:txBody>
          <a:bodyPr/>
          <a:lstStyle/>
          <a:p>
            <a:endParaRPr lang="zh-CN" altLang="en-US" smtClean="0"/>
          </a:p>
        </p:txBody>
      </p:sp>
      <p:sp>
        <p:nvSpPr>
          <p:cNvPr id="18440" name="文本占位符 10"/>
          <p:cNvSpPr>
            <a:spLocks noGrp="1"/>
          </p:cNvSpPr>
          <p:nvPr>
            <p:ph type="body" sz="quarter" idx="3"/>
          </p:nvPr>
        </p:nvSpPr>
        <p:spPr/>
        <p:txBody>
          <a:bodyPr/>
          <a:lstStyle/>
          <a:p>
            <a:endParaRPr lang="zh-CN" altLang="en-US" smtClean="0"/>
          </a:p>
        </p:txBody>
      </p:sp>
      <p:sp>
        <p:nvSpPr>
          <p:cNvPr id="18441" name="内容占位符 11"/>
          <p:cNvSpPr>
            <a:spLocks noGrp="1"/>
          </p:cNvSpPr>
          <p:nvPr>
            <p:ph sz="quarter" idx="4"/>
          </p:nvPr>
        </p:nvSpPr>
        <p:spPr>
          <a:xfrm>
            <a:off x="4645025" y="1524000"/>
            <a:ext cx="4041775" cy="4602163"/>
          </a:xfrm>
        </p:spPr>
        <p:txBody>
          <a:bodyPr/>
          <a:lstStyle/>
          <a:p>
            <a:r>
              <a:rPr lang="en-US" altLang="zh-CN" sz="1800" dirty="0" smtClean="0"/>
              <a:t>QQ</a:t>
            </a:r>
            <a:r>
              <a:rPr lang="zh-CN" altLang="en-US" sz="1800" dirty="0" smtClean="0"/>
              <a:t>是深圳腾讯计算机通讯公司（港交所：</a:t>
            </a:r>
            <a:r>
              <a:rPr lang="en-US" altLang="zh-CN" sz="1800" dirty="0" smtClean="0"/>
              <a:t>00700</a:t>
            </a:r>
            <a:r>
              <a:rPr lang="zh-CN" altLang="en-US" sz="1800" dirty="0" smtClean="0"/>
              <a:t>）于</a:t>
            </a:r>
            <a:r>
              <a:rPr lang="en-US" altLang="zh-CN" sz="1800" dirty="0" smtClean="0"/>
              <a:t>1999</a:t>
            </a:r>
            <a:r>
              <a:rPr lang="zh-CN" altLang="en-US" sz="1800" dirty="0" smtClean="0"/>
              <a:t>年</a:t>
            </a:r>
            <a:r>
              <a:rPr lang="en-US" altLang="zh-CN" sz="1800" dirty="0" smtClean="0"/>
              <a:t>2</a:t>
            </a:r>
            <a:r>
              <a:rPr lang="zh-CN" altLang="en-US" sz="1800" dirty="0" smtClean="0"/>
              <a:t>月</a:t>
            </a:r>
            <a:r>
              <a:rPr lang="en-US" altLang="zh-CN" sz="1800" dirty="0" smtClean="0"/>
              <a:t>11</a:t>
            </a:r>
            <a:r>
              <a:rPr lang="zh-CN" altLang="en-US" sz="1800" dirty="0" smtClean="0"/>
              <a:t>日推出的一款免费的基于</a:t>
            </a:r>
            <a:r>
              <a:rPr lang="en-US" altLang="zh-CN" sz="1800" dirty="0" smtClean="0"/>
              <a:t>Internet</a:t>
            </a:r>
            <a:r>
              <a:rPr lang="zh-CN" altLang="en-US" sz="1800" dirty="0" smtClean="0"/>
              <a:t>的即时通信软件（</a:t>
            </a:r>
            <a:r>
              <a:rPr lang="en-US" altLang="zh-CN" sz="1800" dirty="0" smtClean="0"/>
              <a:t>IM</a:t>
            </a:r>
            <a:r>
              <a:rPr lang="zh-CN" altLang="en-US" sz="1800" dirty="0" smtClean="0"/>
              <a:t>）。我们可以使用</a:t>
            </a:r>
            <a:r>
              <a:rPr lang="en-US" altLang="zh-CN" sz="1800" dirty="0" smtClean="0"/>
              <a:t>QQ</a:t>
            </a:r>
            <a:r>
              <a:rPr lang="zh-CN" altLang="en-US" sz="1800" dirty="0" smtClean="0"/>
              <a:t>和好友进行交流，信息和自定义图片或相片即时发送和接收，语音视频面对面聊天，功能非常全面。此外</a:t>
            </a:r>
            <a:r>
              <a:rPr lang="en-US" altLang="zh-CN" sz="1800" dirty="0" smtClean="0"/>
              <a:t>QQ</a:t>
            </a:r>
            <a:r>
              <a:rPr lang="zh-CN" altLang="en-US" sz="1800" dirty="0" smtClean="0"/>
              <a:t>还具有与手机聊天、</a:t>
            </a:r>
            <a:r>
              <a:rPr lang="en-US" altLang="zh-CN" sz="1800" dirty="0" err="1" smtClean="0"/>
              <a:t>bp</a:t>
            </a:r>
            <a:r>
              <a:rPr lang="zh-CN" altLang="en-US" sz="1800" dirty="0" smtClean="0"/>
              <a:t>机网上寻呼、聊天室、点对点断点续传传输文件、共享文件、</a:t>
            </a:r>
            <a:r>
              <a:rPr lang="en-US" altLang="zh-CN" sz="1800" dirty="0" err="1" smtClean="0"/>
              <a:t>qq</a:t>
            </a:r>
            <a:r>
              <a:rPr lang="zh-CN" altLang="en-US" sz="1800" dirty="0" smtClean="0"/>
              <a:t>邮箱、楚游、网络收藏夹、发送贺卡等功能。是中国使用量最大、用户最多的的面向个人的即时通讯软件。</a:t>
            </a:r>
          </a:p>
        </p:txBody>
      </p:sp>
      <p:pic>
        <p:nvPicPr>
          <p:cNvPr id="18442" name="Picture 2" descr="C:\Users\Administrator\Desktop\t018bb30fd345cc5ecc.jpg"/>
          <p:cNvPicPr>
            <a:picLocks noGrp="1" noChangeAspect="1" noChangeArrowheads="1"/>
          </p:cNvPicPr>
          <p:nvPr>
            <p:ph sz="half" idx="2"/>
          </p:nvPr>
        </p:nvPicPr>
        <p:blipFill>
          <a:blip r:embed="rId4"/>
          <a:srcRect/>
          <a:stretch>
            <a:fillRect/>
          </a:stretch>
        </p:blipFill>
        <p:spPr>
          <a:xfrm>
            <a:off x="0" y="1600200"/>
            <a:ext cx="4495800" cy="4419600"/>
          </a:xfrm>
          <a:noFill/>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0"/>
          <p:cNvSpPr>
            <a:spLocks noChangeArrowheads="1"/>
          </p:cNvSpPr>
          <p:nvPr/>
        </p:nvSpPr>
        <p:spPr bwMode="auto">
          <a:xfrm>
            <a:off x="1357290" y="0"/>
            <a:ext cx="6743700" cy="749812"/>
          </a:xfrm>
          <a:prstGeom prst="rect">
            <a:avLst/>
          </a:prstGeom>
          <a:noFill/>
          <a:ln w="9525">
            <a:noFill/>
            <a:miter lim="800000"/>
            <a:headEnd/>
            <a:tailEnd/>
          </a:ln>
        </p:spPr>
        <p:txBody>
          <a:bodyPr tIns="36000" bIns="36000">
            <a:spAutoFit/>
          </a:bodyPr>
          <a:lstStyle/>
          <a:p>
            <a:r>
              <a:rPr lang="zh-CN" altLang="en-US" sz="2800" dirty="0">
                <a:solidFill>
                  <a:srgbClr val="000000"/>
                </a:solidFill>
                <a:latin typeface="黑体" pitchFamily="2" charset="-122"/>
              </a:rPr>
              <a:t>     </a:t>
            </a:r>
            <a:r>
              <a:rPr lang="zh-CN" altLang="en-US" sz="4400" b="1" dirty="0" smtClean="0">
                <a:solidFill>
                  <a:srgbClr val="000000"/>
                </a:solidFill>
                <a:latin typeface="方正舒体" pitchFamily="2" charset="-122"/>
                <a:ea typeface="方正舒体" pitchFamily="2" charset="-122"/>
              </a:rPr>
              <a:t>（三）实战</a:t>
            </a:r>
            <a:r>
              <a:rPr lang="zh-CN" altLang="en-US" sz="4400" b="1" dirty="0">
                <a:solidFill>
                  <a:srgbClr val="000000"/>
                </a:solidFill>
                <a:latin typeface="方正舒体" pitchFamily="2" charset="-122"/>
                <a:ea typeface="方正舒体" pitchFamily="2" charset="-122"/>
              </a:rPr>
              <a:t>经验交流</a:t>
            </a:r>
          </a:p>
        </p:txBody>
      </p:sp>
      <p:sp>
        <p:nvSpPr>
          <p:cNvPr id="18451" name="Rectangle 60"/>
          <p:cNvSpPr>
            <a:spLocks/>
          </p:cNvSpPr>
          <p:nvPr/>
        </p:nvSpPr>
        <p:spPr bwMode="auto">
          <a:xfrm>
            <a:off x="1385902" y="2071678"/>
            <a:ext cx="5257800" cy="971550"/>
          </a:xfrm>
          <a:prstGeom prst="rect">
            <a:avLst/>
          </a:prstGeom>
          <a:solidFill>
            <a:schemeClr val="accent2"/>
          </a:solidFill>
          <a:ln w="9525">
            <a:noFill/>
            <a:miter lim="800000"/>
            <a:headEnd/>
            <a:tailEnd/>
          </a:ln>
        </p:spPr>
        <p:txBody>
          <a:bodyPr lIns="121883" tIns="487532" rIns="121883" bIns="137160" anchor="b"/>
          <a:lstStyle/>
          <a:p>
            <a:pPr algn="ctr">
              <a:lnSpc>
                <a:spcPct val="90000"/>
              </a:lnSpc>
              <a:spcBef>
                <a:spcPts val="838"/>
              </a:spcBef>
              <a:buClr>
                <a:srgbClr val="FFFF99"/>
              </a:buClr>
              <a:buSzPct val="120000"/>
              <a:defRPr/>
            </a:pPr>
            <a:endParaRPr lang="zh-CN" altLang="zh-CN" sz="2400">
              <a:solidFill>
                <a:srgbClr val="000000"/>
              </a:solidFill>
              <a:effectLst>
                <a:outerShdw blurRad="38100" dist="38100" dir="2700000" algn="tl">
                  <a:srgbClr val="FFFFFF"/>
                </a:outerShdw>
              </a:effectLst>
              <a:latin typeface="黑体" pitchFamily="49" charset="-122"/>
              <a:ea typeface="宋体" charset="-122"/>
              <a:sym typeface="Segoe UI" pitchFamily="34" charset="0"/>
            </a:endParaRPr>
          </a:p>
        </p:txBody>
      </p:sp>
      <p:sp>
        <p:nvSpPr>
          <p:cNvPr id="18453" name="Rectangle 60"/>
          <p:cNvSpPr>
            <a:spLocks/>
          </p:cNvSpPr>
          <p:nvPr/>
        </p:nvSpPr>
        <p:spPr bwMode="auto">
          <a:xfrm>
            <a:off x="1428728" y="3857628"/>
            <a:ext cx="5257800" cy="971550"/>
          </a:xfrm>
          <a:prstGeom prst="rect">
            <a:avLst/>
          </a:prstGeom>
          <a:solidFill>
            <a:schemeClr val="accent2"/>
          </a:solidFill>
          <a:ln w="9525">
            <a:noFill/>
            <a:miter lim="800000"/>
            <a:headEnd/>
            <a:tailEnd/>
          </a:ln>
        </p:spPr>
        <p:txBody>
          <a:bodyPr lIns="121883" tIns="487532" rIns="121883" bIns="137160" anchor="b"/>
          <a:lstStyle/>
          <a:p>
            <a:pPr algn="ctr">
              <a:lnSpc>
                <a:spcPct val="90000"/>
              </a:lnSpc>
              <a:spcBef>
                <a:spcPts val="838"/>
              </a:spcBef>
              <a:buClr>
                <a:srgbClr val="FFFF99"/>
              </a:buClr>
              <a:buSzPct val="120000"/>
              <a:defRPr/>
            </a:pPr>
            <a:endParaRPr lang="zh-CN" altLang="zh-CN" sz="2400">
              <a:solidFill>
                <a:srgbClr val="000000"/>
              </a:solidFill>
              <a:effectLst>
                <a:outerShdw blurRad="38100" dist="38100" dir="2700000" algn="tl">
                  <a:srgbClr val="FFFFFF"/>
                </a:outerShdw>
              </a:effectLst>
              <a:latin typeface="黑体" pitchFamily="49" charset="-122"/>
              <a:ea typeface="宋体" charset="-122"/>
              <a:sym typeface="Segoe UI" pitchFamily="34" charset="0"/>
            </a:endParaRPr>
          </a:p>
        </p:txBody>
      </p:sp>
      <p:sp>
        <p:nvSpPr>
          <p:cNvPr id="19461" name="矩形 39"/>
          <p:cNvSpPr>
            <a:spLocks noChangeArrowheads="1"/>
          </p:cNvSpPr>
          <p:nvPr/>
        </p:nvSpPr>
        <p:spPr bwMode="auto">
          <a:xfrm>
            <a:off x="1428728" y="2214554"/>
            <a:ext cx="5257800" cy="811367"/>
          </a:xfrm>
          <a:prstGeom prst="rect">
            <a:avLst/>
          </a:prstGeom>
          <a:noFill/>
          <a:ln w="9525">
            <a:noFill/>
            <a:miter lim="800000"/>
            <a:headEnd/>
            <a:tailEnd/>
          </a:ln>
        </p:spPr>
        <p:txBody>
          <a:bodyPr wrap="square" tIns="36000" bIns="36000">
            <a:spAutoFit/>
          </a:bodyPr>
          <a:lstStyle/>
          <a:p>
            <a:r>
              <a:rPr lang="en-US" altLang="zh-CN" sz="2400" dirty="0" smtClean="0">
                <a:latin typeface="方正舒体" pitchFamily="2" charset="-122"/>
                <a:ea typeface="方正舒体" pitchFamily="2" charset="-122"/>
              </a:rPr>
              <a:t>1.</a:t>
            </a:r>
            <a:r>
              <a:rPr lang="zh-CN" altLang="en-US" sz="2400" dirty="0" smtClean="0">
                <a:latin typeface="方正舒体" pitchFamily="2" charset="-122"/>
                <a:ea typeface="方正舒体" pitchFamily="2" charset="-122"/>
              </a:rPr>
              <a:t>山东师范大学</a:t>
            </a:r>
            <a:r>
              <a:rPr lang="zh-CN" altLang="en-US" sz="2400" dirty="0">
                <a:latin typeface="方正舒体" pitchFamily="2" charset="-122"/>
                <a:ea typeface="方正舒体" pitchFamily="2" charset="-122"/>
              </a:rPr>
              <a:t>充分利用微信和博客开展思想政治教育</a:t>
            </a:r>
          </a:p>
        </p:txBody>
      </p:sp>
      <p:sp>
        <p:nvSpPr>
          <p:cNvPr id="18461" name="矩形 44"/>
          <p:cNvSpPr>
            <a:spLocks noChangeArrowheads="1"/>
          </p:cNvSpPr>
          <p:nvPr/>
        </p:nvSpPr>
        <p:spPr bwMode="auto">
          <a:xfrm>
            <a:off x="1500166" y="3929066"/>
            <a:ext cx="5105400" cy="811367"/>
          </a:xfrm>
          <a:prstGeom prst="rect">
            <a:avLst/>
          </a:prstGeom>
          <a:noFill/>
          <a:ln w="9525">
            <a:noFill/>
            <a:miter lim="800000"/>
            <a:headEnd/>
            <a:tailEnd/>
          </a:ln>
        </p:spPr>
        <p:txBody>
          <a:bodyPr tIns="36000" bIns="36000">
            <a:spAutoFit/>
          </a:bodyPr>
          <a:lstStyle/>
          <a:p>
            <a:pPr>
              <a:defRPr/>
            </a:pPr>
            <a:r>
              <a:rPr lang="en-US" altLang="zh-CN" sz="2400" dirty="0" smtClean="0">
                <a:latin typeface="方正舒体" pitchFamily="2" charset="-122"/>
                <a:ea typeface="方正舒体" pitchFamily="2" charset="-122"/>
              </a:rPr>
              <a:t>2.</a:t>
            </a:r>
            <a:r>
              <a:rPr lang="zh-CN" altLang="en-US" sz="2400" dirty="0" smtClean="0">
                <a:latin typeface="方正舒体" pitchFamily="2" charset="-122"/>
                <a:ea typeface="方正舒体" pitchFamily="2" charset="-122"/>
              </a:rPr>
              <a:t>齐鲁</a:t>
            </a:r>
            <a:r>
              <a:rPr lang="zh-CN" altLang="en-US" sz="2400" dirty="0">
                <a:latin typeface="方正舒体" pitchFamily="2" charset="-122"/>
                <a:ea typeface="方正舒体" pitchFamily="2" charset="-122"/>
              </a:rPr>
              <a:t>工业大学充分利用网络技术管理学生，开展网络思想政治教育工作</a:t>
            </a:r>
            <a:endParaRPr lang="en-US" altLang="en-US" sz="2400" dirty="0">
              <a:solidFill>
                <a:srgbClr val="000000"/>
              </a:solidFill>
              <a:effectLst>
                <a:outerShdw blurRad="38100" dist="38100" dir="2700000" algn="tl">
                  <a:srgbClr val="C0C0C0"/>
                </a:outerShdw>
              </a:effectLst>
              <a:latin typeface="方正舒体" pitchFamily="2" charset="-122"/>
              <a:ea typeface="方正舒体" pitchFamily="2" charset="-122"/>
              <a:sym typeface="微软雅黑" pitchFamily="34" charset="-122"/>
            </a:endParaRPr>
          </a:p>
        </p:txBody>
      </p:sp>
      <p:sp>
        <p:nvSpPr>
          <p:cNvPr id="36" name="矩形 40"/>
          <p:cNvSpPr>
            <a:spLocks noChangeArrowheads="1"/>
          </p:cNvSpPr>
          <p:nvPr/>
        </p:nvSpPr>
        <p:spPr bwMode="auto">
          <a:xfrm flipV="1">
            <a:off x="1447800" y="3570288"/>
            <a:ext cx="479425" cy="368300"/>
          </a:xfrm>
          <a:prstGeom prst="rect">
            <a:avLst/>
          </a:prstGeom>
          <a:noFill/>
          <a:ln w="9525">
            <a:noFill/>
            <a:miter lim="800000"/>
            <a:headEnd/>
            <a:tailEnd/>
          </a:ln>
        </p:spPr>
        <p:txBody>
          <a:bodyPr>
            <a:spAutoFit/>
          </a:bodyPr>
          <a:lstStyle/>
          <a:p>
            <a:pPr>
              <a:defRPr/>
            </a:pPr>
            <a:r>
              <a:rPr lang="zh-CN" altLang="en-US" dirty="0">
                <a:solidFill>
                  <a:srgbClr val="000000"/>
                </a:solidFill>
                <a:effectLst>
                  <a:outerShdw blurRad="38100" dist="38100" dir="2700000" algn="tl">
                    <a:srgbClr val="C0C0C0"/>
                  </a:outerShdw>
                </a:effectLst>
                <a:latin typeface="黑体" pitchFamily="49" charset="-122"/>
                <a:ea typeface="宋体" charset="-122"/>
                <a:sym typeface="Arial Unicode MS" pitchFamily="34" charset="-122"/>
              </a:rPr>
              <a:t> </a:t>
            </a:r>
            <a:endParaRPr lang="zh-CN" altLang="en-US" dirty="0">
              <a:solidFill>
                <a:srgbClr val="000000"/>
              </a:solidFill>
              <a:effectLst>
                <a:outerShdw blurRad="38100" dist="38100" dir="2700000" algn="tl">
                  <a:srgbClr val="C0C0C0"/>
                </a:outerShdw>
              </a:effectLst>
              <a:latin typeface="黑体" pitchFamily="49" charset="-122"/>
              <a:ea typeface="宋体" charset="-122"/>
            </a:endParaRPr>
          </a:p>
        </p:txBody>
      </p:sp>
      <p:pic>
        <p:nvPicPr>
          <p:cNvPr id="10" name="Picture 7" descr="1301"/>
          <p:cNvPicPr>
            <a:picLocks noChangeAspect="1" noChangeArrowheads="1"/>
          </p:cNvPicPr>
          <p:nvPr/>
        </p:nvPicPr>
        <p:blipFill>
          <a:blip r:embed="rId2" cstate="print">
            <a:lum bright="-20000" contrast="20000"/>
          </a:blip>
          <a:srcRect/>
          <a:stretch>
            <a:fillRect/>
          </a:stretch>
        </p:blipFill>
        <p:spPr bwMode="auto">
          <a:xfrm>
            <a:off x="0" y="5000636"/>
            <a:ext cx="9144000" cy="1547813"/>
          </a:xfrm>
          <a:prstGeom prst="rect">
            <a:avLst/>
          </a:prstGeom>
          <a:ln>
            <a:noFill/>
          </a:ln>
          <a:effectLst>
            <a:softEdge rad="635000"/>
          </a:effectLst>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全景图"/>
          <p:cNvPicPr>
            <a:picLocks noChangeAspect="1" noChangeArrowheads="1"/>
          </p:cNvPicPr>
          <p:nvPr/>
        </p:nvPicPr>
        <p:blipFill>
          <a:blip r:embed="rId2">
            <a:lum bright="12000" contrast="32000"/>
          </a:blip>
          <a:srcRect/>
          <a:stretch>
            <a:fillRect/>
          </a:stretch>
        </p:blipFill>
        <p:spPr bwMode="auto">
          <a:xfrm>
            <a:off x="0" y="6215063"/>
            <a:ext cx="9144000" cy="642937"/>
          </a:xfrm>
          <a:prstGeom prst="rect">
            <a:avLst/>
          </a:prstGeom>
          <a:noFill/>
          <a:ln w="9525">
            <a:noFill/>
            <a:miter lim="800000"/>
            <a:headEnd/>
            <a:tailEnd/>
          </a:ln>
        </p:spPr>
      </p:pic>
      <p:sp>
        <p:nvSpPr>
          <p:cNvPr id="20483" name="Line 7"/>
          <p:cNvSpPr>
            <a:spLocks noChangeShapeType="1"/>
          </p:cNvSpPr>
          <p:nvPr/>
        </p:nvSpPr>
        <p:spPr bwMode="auto">
          <a:xfrm>
            <a:off x="0" y="6884988"/>
            <a:ext cx="9144000" cy="0"/>
          </a:xfrm>
          <a:prstGeom prst="line">
            <a:avLst/>
          </a:prstGeom>
          <a:noFill/>
          <a:ln w="12700">
            <a:solidFill>
              <a:srgbClr val="0033CC"/>
            </a:solidFill>
            <a:round/>
            <a:headEnd/>
            <a:tailEnd/>
          </a:ln>
          <a:effectLst>
            <a:prstShdw prst="shdw17" dist="17961" dir="2700000">
              <a:srgbClr val="003D7A"/>
            </a:prstShdw>
          </a:effectLst>
        </p:spPr>
        <p:txBody>
          <a:bodyPr/>
          <a:lstStyle/>
          <a:p>
            <a:endParaRPr lang="zh-CN" altLang="en-US"/>
          </a:p>
        </p:txBody>
      </p:sp>
      <p:sp>
        <p:nvSpPr>
          <p:cNvPr id="20484" name="Text Box 11"/>
          <p:cNvSpPr txBox="1">
            <a:spLocks noChangeArrowheads="1"/>
          </p:cNvSpPr>
          <p:nvPr/>
        </p:nvSpPr>
        <p:spPr bwMode="auto">
          <a:xfrm>
            <a:off x="1908175" y="3619500"/>
            <a:ext cx="5329238" cy="457200"/>
          </a:xfrm>
          <a:prstGeom prst="rect">
            <a:avLst/>
          </a:prstGeom>
          <a:noFill/>
          <a:ln w="9525">
            <a:noFill/>
            <a:miter lim="800000"/>
            <a:headEnd/>
            <a:tailEnd/>
          </a:ln>
        </p:spPr>
        <p:txBody>
          <a:bodyPr>
            <a:spAutoFit/>
          </a:bodyPr>
          <a:lstStyle/>
          <a:p>
            <a:pPr>
              <a:spcBef>
                <a:spcPct val="50000"/>
              </a:spcBef>
            </a:pPr>
            <a:r>
              <a:rPr lang="zh-CN" altLang="en-US" sz="2400">
                <a:latin typeface="黑体" pitchFamily="2" charset="-122"/>
                <a:ea typeface="黑体" pitchFamily="2" charset="-122"/>
              </a:rPr>
              <a:t> </a:t>
            </a:r>
          </a:p>
        </p:txBody>
      </p:sp>
      <p:pic>
        <p:nvPicPr>
          <p:cNvPr id="20485" name="Picture 13"/>
          <p:cNvPicPr>
            <a:picLocks noChangeAspect="1" noChangeArrowheads="1"/>
          </p:cNvPicPr>
          <p:nvPr/>
        </p:nvPicPr>
        <p:blipFill>
          <a:blip r:embed="rId3"/>
          <a:srcRect/>
          <a:stretch>
            <a:fillRect/>
          </a:stretch>
        </p:blipFill>
        <p:spPr bwMode="auto">
          <a:xfrm>
            <a:off x="179388" y="296863"/>
            <a:ext cx="684212" cy="539750"/>
          </a:xfrm>
          <a:prstGeom prst="rect">
            <a:avLst/>
          </a:prstGeom>
          <a:noFill/>
          <a:ln w="3175" cap="rnd" algn="ctr">
            <a:noFill/>
            <a:prstDash val="sysDot"/>
            <a:miter lim="800000"/>
            <a:headEnd/>
            <a:tailEnd/>
          </a:ln>
        </p:spPr>
      </p:pic>
      <p:sp>
        <p:nvSpPr>
          <p:cNvPr id="20486" name="标题 5"/>
          <p:cNvSpPr>
            <a:spLocks noGrp="1"/>
          </p:cNvSpPr>
          <p:nvPr>
            <p:ph type="title"/>
          </p:nvPr>
        </p:nvSpPr>
        <p:spPr>
          <a:xfrm>
            <a:off x="1142976" y="214290"/>
            <a:ext cx="8229600" cy="685800"/>
          </a:xfrm>
        </p:spPr>
        <p:txBody>
          <a:bodyPr/>
          <a:lstStyle/>
          <a:p>
            <a:r>
              <a:rPr lang="en-US" altLang="zh-CN" sz="2400" dirty="0" smtClean="0"/>
              <a:t>1.</a:t>
            </a:r>
            <a:r>
              <a:rPr lang="zh-CN" altLang="en-US" sz="2400" dirty="0" smtClean="0"/>
              <a:t>山东师范大学充分利用微信和博客开展思想政治教育</a:t>
            </a:r>
            <a:r>
              <a:rPr lang="zh-CN" altLang="en-US" dirty="0" smtClean="0"/>
              <a:t/>
            </a:r>
            <a:br>
              <a:rPr lang="zh-CN" altLang="en-US" dirty="0" smtClean="0"/>
            </a:br>
            <a:endParaRPr lang="zh-CN" altLang="en-US" dirty="0" smtClean="0"/>
          </a:p>
        </p:txBody>
      </p:sp>
      <p:sp>
        <p:nvSpPr>
          <p:cNvPr id="20487" name="内容占位符 6"/>
          <p:cNvSpPr>
            <a:spLocks noGrp="1"/>
          </p:cNvSpPr>
          <p:nvPr>
            <p:ph idx="1"/>
          </p:nvPr>
        </p:nvSpPr>
        <p:spPr>
          <a:xfrm>
            <a:off x="457200" y="990600"/>
            <a:ext cx="8229600" cy="5135563"/>
          </a:xfrm>
        </p:spPr>
        <p:txBody>
          <a:bodyPr/>
          <a:lstStyle/>
          <a:p>
            <a:r>
              <a:rPr lang="en-US" altLang="zh-CN" sz="1600" dirty="0" smtClean="0"/>
              <a:t> </a:t>
            </a:r>
          </a:p>
          <a:p>
            <a:r>
              <a:rPr lang="zh-CN" sz="1600" dirty="0" smtClean="0"/>
              <a:t>以微信为例，山东师范大学团委微信公众平台于</a:t>
            </a:r>
            <a:r>
              <a:rPr lang="en-US" altLang="zh-CN" sz="1600" dirty="0" smtClean="0"/>
              <a:t>2013</a:t>
            </a:r>
            <a:r>
              <a:rPr lang="zh-CN" sz="1600" dirty="0" smtClean="0"/>
              <a:t>起正式开始运营，截至</a:t>
            </a:r>
            <a:r>
              <a:rPr lang="en-US" altLang="zh-CN" sz="1600" dirty="0" smtClean="0"/>
              <a:t>2014</a:t>
            </a:r>
            <a:r>
              <a:rPr lang="zh-CN" sz="1600" dirty="0" smtClean="0"/>
              <a:t>年</a:t>
            </a:r>
            <a:r>
              <a:rPr lang="en-US" altLang="zh-CN" sz="1600" dirty="0" smtClean="0"/>
              <a:t>10</a:t>
            </a:r>
            <a:r>
              <a:rPr lang="zh-CN" sz="1600" dirty="0" smtClean="0"/>
              <a:t>月，已有粉丝数</a:t>
            </a:r>
            <a:r>
              <a:rPr lang="en-US" altLang="zh-CN" sz="1600" dirty="0" smtClean="0"/>
              <a:t>1.3</a:t>
            </a:r>
            <a:r>
              <a:rPr lang="zh-CN" sz="1600" dirty="0" smtClean="0"/>
              <a:t>万余人，最高日浏览量达到</a:t>
            </a:r>
            <a:r>
              <a:rPr lang="en-US" altLang="zh-CN" sz="1600" dirty="0" smtClean="0"/>
              <a:t>2</a:t>
            </a:r>
            <a:r>
              <a:rPr lang="zh-CN" sz="1600" dirty="0" smtClean="0"/>
              <a:t>万左右，最多日消息回复量达到</a:t>
            </a:r>
            <a:r>
              <a:rPr lang="en-US" altLang="zh-CN" sz="1600" dirty="0" smtClean="0"/>
              <a:t>1000</a:t>
            </a:r>
            <a:r>
              <a:rPr lang="zh-CN" sz="1600" dirty="0" smtClean="0"/>
              <a:t>余条。周一至周六推送常规图文信息，包括校园最新资讯、新闻采风、时事纵览、学习专栏、生活助手等；周日则会推出山师特色的“微意周刊”，用唯美的配图和更加精彩的内容为同学们的周末生活增添色彩。最吸引同学们关注的微信的特色服务：专门设置了查询版块，大家可以在这里查课表、查成绩、查讲座、寻失物；设立的“微信帮你推”版块为各个学院开展的校园文化活动提供了活动预告和微信上墙等服务，让线下活动有了线上的展示平台；“山师微社区”、“微话题”等板块的设立则构建了学生互动交流平台，同学们可以在这里自由交流与讨论，为同学们展示个人风采提供了平台，吸引了众多同学的广泛参与。</a:t>
            </a:r>
            <a:endParaRPr lang="en-US" altLang="zh-CN" sz="1600" dirty="0" smtClean="0"/>
          </a:p>
          <a:p>
            <a:r>
              <a:rPr lang="en-US" altLang="zh-CN" sz="1600" dirty="0" smtClean="0"/>
              <a:t>    </a:t>
            </a:r>
          </a:p>
          <a:p>
            <a:endParaRPr lang="en-US" altLang="zh-CN" sz="1600" dirty="0" smtClean="0"/>
          </a:p>
          <a:p>
            <a:r>
              <a:rPr lang="zh-CN" sz="1600" dirty="0" smtClean="0"/>
              <a:t>以博客为例，山东师范大学每位辅导员都建立了自己的工作博客，博客内容包括学业辅导、职业生涯规划等，成为名副其实的教育资源库。通过建立博客，拉近了与学生的心理距离，学生看到了真实的老师，老师也看到了真实的学生，交流不再有隔阂，一味说教被互动交流所代替。</a:t>
            </a:r>
          </a:p>
          <a:p>
            <a:endParaRPr lang="zh-CN" altLang="zh-CN" sz="1200" dirty="0" smtClean="0"/>
          </a:p>
          <a:p>
            <a:endParaRPr lang="zh-CN" altLang="en-US" dirty="0" smtClean="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全景图"/>
          <p:cNvPicPr>
            <a:picLocks noChangeAspect="1" noChangeArrowheads="1"/>
          </p:cNvPicPr>
          <p:nvPr/>
        </p:nvPicPr>
        <p:blipFill>
          <a:blip r:embed="rId2">
            <a:lum bright="12000" contrast="32000"/>
          </a:blip>
          <a:srcRect/>
          <a:stretch>
            <a:fillRect/>
          </a:stretch>
        </p:blipFill>
        <p:spPr bwMode="auto">
          <a:xfrm>
            <a:off x="0" y="6215063"/>
            <a:ext cx="9144000" cy="642937"/>
          </a:xfrm>
          <a:prstGeom prst="rect">
            <a:avLst/>
          </a:prstGeom>
          <a:noFill/>
          <a:ln w="9525">
            <a:noFill/>
            <a:miter lim="800000"/>
            <a:headEnd/>
            <a:tailEnd/>
          </a:ln>
        </p:spPr>
      </p:pic>
      <p:sp>
        <p:nvSpPr>
          <p:cNvPr id="21507" name="Line 7"/>
          <p:cNvSpPr>
            <a:spLocks noChangeShapeType="1"/>
          </p:cNvSpPr>
          <p:nvPr/>
        </p:nvSpPr>
        <p:spPr bwMode="auto">
          <a:xfrm>
            <a:off x="0" y="6884988"/>
            <a:ext cx="9144000" cy="0"/>
          </a:xfrm>
          <a:prstGeom prst="line">
            <a:avLst/>
          </a:prstGeom>
          <a:noFill/>
          <a:ln w="12700">
            <a:solidFill>
              <a:srgbClr val="0033CC"/>
            </a:solidFill>
            <a:round/>
            <a:headEnd/>
            <a:tailEnd/>
          </a:ln>
          <a:effectLst>
            <a:prstShdw prst="shdw17" dist="17961" dir="2700000">
              <a:srgbClr val="003D7A"/>
            </a:prstShdw>
          </a:effectLst>
        </p:spPr>
        <p:txBody>
          <a:bodyPr/>
          <a:lstStyle/>
          <a:p>
            <a:endParaRPr lang="zh-CN" altLang="en-US"/>
          </a:p>
        </p:txBody>
      </p:sp>
      <p:sp>
        <p:nvSpPr>
          <p:cNvPr id="21508" name="Text Box 11"/>
          <p:cNvSpPr txBox="1">
            <a:spLocks noChangeArrowheads="1"/>
          </p:cNvSpPr>
          <p:nvPr/>
        </p:nvSpPr>
        <p:spPr bwMode="auto">
          <a:xfrm>
            <a:off x="1908175" y="3619500"/>
            <a:ext cx="5329238" cy="457200"/>
          </a:xfrm>
          <a:prstGeom prst="rect">
            <a:avLst/>
          </a:prstGeom>
          <a:noFill/>
          <a:ln w="9525">
            <a:noFill/>
            <a:miter lim="800000"/>
            <a:headEnd/>
            <a:tailEnd/>
          </a:ln>
        </p:spPr>
        <p:txBody>
          <a:bodyPr>
            <a:spAutoFit/>
          </a:bodyPr>
          <a:lstStyle/>
          <a:p>
            <a:pPr>
              <a:spcBef>
                <a:spcPct val="50000"/>
              </a:spcBef>
            </a:pPr>
            <a:r>
              <a:rPr lang="zh-CN" altLang="en-US" sz="2400">
                <a:latin typeface="黑体" pitchFamily="2" charset="-122"/>
                <a:ea typeface="黑体" pitchFamily="2" charset="-122"/>
              </a:rPr>
              <a:t> </a:t>
            </a:r>
          </a:p>
        </p:txBody>
      </p:sp>
      <p:pic>
        <p:nvPicPr>
          <p:cNvPr id="21509" name="Picture 13"/>
          <p:cNvPicPr>
            <a:picLocks noChangeAspect="1" noChangeArrowheads="1"/>
          </p:cNvPicPr>
          <p:nvPr/>
        </p:nvPicPr>
        <p:blipFill>
          <a:blip r:embed="rId3"/>
          <a:srcRect/>
          <a:stretch>
            <a:fillRect/>
          </a:stretch>
        </p:blipFill>
        <p:spPr bwMode="auto">
          <a:xfrm>
            <a:off x="179388" y="296863"/>
            <a:ext cx="684212" cy="539750"/>
          </a:xfrm>
          <a:prstGeom prst="rect">
            <a:avLst/>
          </a:prstGeom>
          <a:noFill/>
          <a:ln w="3175" cap="rnd" algn="ctr">
            <a:noFill/>
            <a:prstDash val="sysDot"/>
            <a:miter lim="800000"/>
            <a:headEnd/>
            <a:tailEnd/>
          </a:ln>
        </p:spPr>
      </p:pic>
      <p:sp>
        <p:nvSpPr>
          <p:cNvPr id="6" name="标题 5"/>
          <p:cNvSpPr>
            <a:spLocks noGrp="1"/>
          </p:cNvSpPr>
          <p:nvPr>
            <p:ph type="title"/>
          </p:nvPr>
        </p:nvSpPr>
        <p:spPr>
          <a:xfrm>
            <a:off x="1214414" y="285728"/>
            <a:ext cx="8229600" cy="457200"/>
          </a:xfrm>
        </p:spPr>
        <p:txBody>
          <a:bodyPr/>
          <a:lstStyle/>
          <a:p>
            <a:pPr>
              <a:defRPr/>
            </a:pPr>
            <a:r>
              <a:rPr lang="en-US" altLang="zh-CN" sz="2000" dirty="0" smtClean="0"/>
              <a:t>2.</a:t>
            </a:r>
            <a:r>
              <a:rPr lang="zh-CN" altLang="en-US" sz="2000" dirty="0" smtClean="0"/>
              <a:t>齐</a:t>
            </a:r>
            <a:r>
              <a:rPr lang="zh-CN" altLang="en-US" sz="2000" dirty="0" smtClean="0"/>
              <a:t>工大充分利用网络技术管理学生，开展网络思想政治教育工作</a:t>
            </a:r>
            <a:r>
              <a:rPr lang="en-US" altLang="en-US" dirty="0" smtClean="0">
                <a:solidFill>
                  <a:srgbClr val="000000"/>
                </a:solidFill>
                <a:effectLst>
                  <a:outerShdw blurRad="38100" dist="38100" dir="2700000" algn="tl">
                    <a:srgbClr val="C0C0C0"/>
                  </a:outerShdw>
                </a:effectLst>
                <a:latin typeface="黑体" pitchFamily="49" charset="-122"/>
                <a:ea typeface="宋体" charset="-122"/>
                <a:sym typeface="微软雅黑" pitchFamily="34" charset="-122"/>
              </a:rPr>
              <a:t/>
            </a:r>
            <a:br>
              <a:rPr lang="en-US" altLang="en-US" dirty="0" smtClean="0">
                <a:solidFill>
                  <a:srgbClr val="000000"/>
                </a:solidFill>
                <a:effectLst>
                  <a:outerShdw blurRad="38100" dist="38100" dir="2700000" algn="tl">
                    <a:srgbClr val="C0C0C0"/>
                  </a:outerShdw>
                </a:effectLst>
                <a:latin typeface="黑体" pitchFamily="49" charset="-122"/>
                <a:ea typeface="宋体" charset="-122"/>
                <a:sym typeface="微软雅黑" pitchFamily="34" charset="-122"/>
              </a:rPr>
            </a:br>
            <a:endParaRPr lang="zh-CN" altLang="en-US" dirty="0"/>
          </a:p>
        </p:txBody>
      </p:sp>
      <p:sp>
        <p:nvSpPr>
          <p:cNvPr id="21511" name="内容占位符 6"/>
          <p:cNvSpPr>
            <a:spLocks noGrp="1"/>
          </p:cNvSpPr>
          <p:nvPr>
            <p:ph idx="1"/>
          </p:nvPr>
        </p:nvSpPr>
        <p:spPr>
          <a:xfrm>
            <a:off x="838200" y="1571612"/>
            <a:ext cx="7772400" cy="4600588"/>
          </a:xfrm>
        </p:spPr>
        <p:txBody>
          <a:bodyPr/>
          <a:lstStyle/>
          <a:p>
            <a:r>
              <a:rPr lang="zh-CN" sz="2400" dirty="0" smtClean="0"/>
              <a:t>齐鲁工业大学充分利用现代网络通讯技术，实现学团工作的网络化，每个班级都开设自己的网络班级，下设一名网络班长，负责网络的管理。网络班级发布的内容包括微电影、纪录片、照片、班级开展公共活动的资料、班级最新动态，利用网络来进行班级管理。</a:t>
            </a:r>
          </a:p>
          <a:p>
            <a:r>
              <a:rPr lang="zh-CN" sz="2400" dirty="0" smtClean="0"/>
              <a:t>对学生的日常管理实现全程的网络化，上课实行网上签到、夜间对宿舍设立电子防火墙、利用手机通讯技术对学生进行定位、全程进行电子记录（包括请假后学生的行踪等）</a:t>
            </a:r>
          </a:p>
          <a:p>
            <a:endParaRPr lang="zh-CN" altLang="en-US" dirty="0" smtClean="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3"/>
          <p:cNvSpPr>
            <a:spLocks noGrp="1"/>
          </p:cNvSpPr>
          <p:nvPr>
            <p:ph type="title"/>
          </p:nvPr>
        </p:nvSpPr>
        <p:spPr/>
        <p:txBody>
          <a:bodyPr/>
          <a:lstStyle/>
          <a:p>
            <a:endParaRPr lang="zh-CN" altLang="en-US" smtClean="0"/>
          </a:p>
        </p:txBody>
      </p:sp>
      <p:sp>
        <p:nvSpPr>
          <p:cNvPr id="4099" name="Rectangle 3"/>
          <p:cNvSpPr>
            <a:spLocks noGrp="1" noChangeArrowheads="1"/>
          </p:cNvSpPr>
          <p:nvPr>
            <p:ph idx="1"/>
          </p:nvPr>
        </p:nvSpPr>
        <p:spPr>
          <a:prstGeom prst="roundRect">
            <a:avLst>
              <a:gd name="adj" fmla="val 7843"/>
            </a:avLst>
          </a:prstGeom>
          <a:ln>
            <a:solidFill>
              <a:schemeClr val="tx1"/>
            </a:solidFill>
            <a:prstDash val="dash"/>
            <a:round/>
          </a:ln>
        </p:spPr>
        <p:txBody>
          <a:bodyPr lIns="180000" anchor="ctr"/>
          <a:lstStyle/>
          <a:p>
            <a:pPr marL="533400" indent="-533400" eaLnBrk="1" hangingPunct="1">
              <a:buFontTx/>
              <a:buAutoNum type="arabicPeriod"/>
            </a:pPr>
            <a:r>
              <a:rPr lang="zh-CN" altLang="en-US" sz="3600" b="1" dirty="0" smtClean="0"/>
              <a:t>培训班基本情况介绍</a:t>
            </a:r>
          </a:p>
          <a:p>
            <a:pPr marL="533400" indent="-533400" eaLnBrk="1" hangingPunct="1">
              <a:buFontTx/>
              <a:buAutoNum type="arabicPeriod"/>
            </a:pPr>
            <a:r>
              <a:rPr lang="zh-CN" altLang="en-US" sz="3600" b="1" dirty="0" smtClean="0"/>
              <a:t>培训专题介绍</a:t>
            </a:r>
          </a:p>
          <a:p>
            <a:pPr marL="533400" indent="-533400" eaLnBrk="1" hangingPunct="1">
              <a:buFontTx/>
              <a:buAutoNum type="arabicPeriod"/>
            </a:pPr>
            <a:r>
              <a:rPr lang="zh-CN" altLang="en-US" sz="3600" b="1" dirty="0" smtClean="0"/>
              <a:t>培训内容概要</a:t>
            </a:r>
            <a:endParaRPr lang="en-US" altLang="zh-CN" sz="3600" b="1" dirty="0" smtClean="0"/>
          </a:p>
          <a:p>
            <a:pPr marL="533400" indent="-533400" eaLnBrk="1" hangingPunct="1">
              <a:buFontTx/>
              <a:buAutoNum type="arabicPeriod"/>
            </a:pPr>
            <a:r>
              <a:rPr lang="zh-CN" altLang="en-US" sz="3600" b="1" dirty="0" smtClean="0"/>
              <a:t>工作启示</a:t>
            </a:r>
          </a:p>
        </p:txBody>
      </p:sp>
      <p:sp>
        <p:nvSpPr>
          <p:cNvPr id="6" name="圆角矩形 5"/>
          <p:cNvSpPr/>
          <p:nvPr/>
        </p:nvSpPr>
        <p:spPr bwMode="auto">
          <a:xfrm>
            <a:off x="1981200" y="457200"/>
            <a:ext cx="5715000" cy="527334"/>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latin typeface="+mj-ea"/>
                <a:ea typeface="+mj-ea"/>
              </a:rPr>
              <a:t>汇报内容</a:t>
            </a:r>
          </a:p>
        </p:txBody>
      </p:sp>
    </p:spTree>
  </p:cSld>
  <p:clrMapOvr>
    <a:masterClrMapping/>
  </p:clrMapOvr>
  <p:transition spd="slow">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a:grpSpLocks/>
          </p:cNvGrpSpPr>
          <p:nvPr/>
        </p:nvGrpSpPr>
        <p:grpSpPr bwMode="auto">
          <a:xfrm>
            <a:off x="1071563" y="1524000"/>
            <a:ext cx="7081837" cy="1066800"/>
            <a:chOff x="1071538" y="1857364"/>
            <a:chExt cx="7081884" cy="867118"/>
          </a:xfrm>
        </p:grpSpPr>
        <p:sp>
          <p:nvSpPr>
            <p:cNvPr id="22547" name="圆角矩形 4"/>
            <p:cNvSpPr>
              <a:spLocks noChangeArrowheads="1"/>
            </p:cNvSpPr>
            <p:nvPr/>
          </p:nvSpPr>
          <p:spPr bwMode="auto">
            <a:xfrm>
              <a:off x="1071563" y="2071690"/>
              <a:ext cx="7081859" cy="652792"/>
            </a:xfrm>
            <a:prstGeom prst="roundRect">
              <a:avLst>
                <a:gd name="adj" fmla="val 16667"/>
              </a:avLst>
            </a:prstGeom>
            <a:noFill/>
            <a:ln w="9525">
              <a:solidFill>
                <a:schemeClr val="tx1"/>
              </a:solidFill>
              <a:prstDash val="dash"/>
              <a:round/>
              <a:headEnd/>
              <a:tailEnd/>
            </a:ln>
          </p:spPr>
          <p:txBody>
            <a:bodyPr anchor="b"/>
            <a:lstStyle/>
            <a:p>
              <a:r>
                <a:rPr lang="zh-CN" altLang="en-US" sz="2400" dirty="0">
                  <a:latin typeface="黑体" pitchFamily="2" charset="-122"/>
                  <a:ea typeface="黑体" pitchFamily="2" charset="-122"/>
                </a:rPr>
                <a:t>充分利用各种网络手段密切关注学生的思想动向</a:t>
              </a:r>
            </a:p>
          </p:txBody>
        </p:sp>
        <p:sp>
          <p:nvSpPr>
            <p:cNvPr id="6" name="圆角矩形 5"/>
            <p:cNvSpPr/>
            <p:nvPr/>
          </p:nvSpPr>
          <p:spPr>
            <a:xfrm>
              <a:off x="1071538" y="1857364"/>
              <a:ext cx="1785950" cy="428628"/>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黑体" pitchFamily="49" charset="-122"/>
                </a:rPr>
                <a:t>启示一</a:t>
              </a:r>
            </a:p>
          </p:txBody>
        </p:sp>
      </p:grpSp>
      <p:grpSp>
        <p:nvGrpSpPr>
          <p:cNvPr id="3" name="组合 13"/>
          <p:cNvGrpSpPr>
            <a:grpSpLocks/>
          </p:cNvGrpSpPr>
          <p:nvPr/>
        </p:nvGrpSpPr>
        <p:grpSpPr bwMode="auto">
          <a:xfrm>
            <a:off x="1214438" y="2667000"/>
            <a:ext cx="7091362" cy="1066800"/>
            <a:chOff x="1214413" y="2590795"/>
            <a:chExt cx="7091412" cy="1066804"/>
          </a:xfrm>
        </p:grpSpPr>
        <p:sp>
          <p:nvSpPr>
            <p:cNvPr id="22543" name="圆角矩形 6"/>
            <p:cNvSpPr>
              <a:spLocks noChangeArrowheads="1"/>
            </p:cNvSpPr>
            <p:nvPr/>
          </p:nvSpPr>
          <p:spPr bwMode="auto">
            <a:xfrm>
              <a:off x="1214438" y="2928938"/>
              <a:ext cx="7091387" cy="728661"/>
            </a:xfrm>
            <a:prstGeom prst="roundRect">
              <a:avLst>
                <a:gd name="adj" fmla="val 16667"/>
              </a:avLst>
            </a:prstGeom>
            <a:noFill/>
            <a:ln w="9525">
              <a:solidFill>
                <a:schemeClr val="tx1"/>
              </a:solidFill>
              <a:prstDash val="dash"/>
              <a:round/>
              <a:headEnd/>
              <a:tailEnd/>
            </a:ln>
          </p:spPr>
          <p:txBody>
            <a:bodyPr anchor="b"/>
            <a:lstStyle/>
            <a:p>
              <a:r>
                <a:rPr lang="zh-CN" altLang="en-US" sz="2400" dirty="0">
                  <a:latin typeface="黑体" pitchFamily="2" charset="-122"/>
                  <a:ea typeface="黑体" pitchFamily="2" charset="-122"/>
                </a:rPr>
                <a:t>选择合适的网络工具开展思想政治教育</a:t>
              </a:r>
            </a:p>
          </p:txBody>
        </p:sp>
        <p:sp>
          <p:nvSpPr>
            <p:cNvPr id="9" name="圆角矩形 8"/>
            <p:cNvSpPr/>
            <p:nvPr/>
          </p:nvSpPr>
          <p:spPr>
            <a:xfrm>
              <a:off x="1214413" y="2590795"/>
              <a:ext cx="1785950" cy="529203"/>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黑体" pitchFamily="49" charset="-122"/>
                </a:rPr>
                <a:t>启示二</a:t>
              </a:r>
            </a:p>
          </p:txBody>
        </p:sp>
      </p:grpSp>
      <p:grpSp>
        <p:nvGrpSpPr>
          <p:cNvPr id="4" name="组合 14"/>
          <p:cNvGrpSpPr>
            <a:grpSpLocks/>
          </p:cNvGrpSpPr>
          <p:nvPr/>
        </p:nvGrpSpPr>
        <p:grpSpPr bwMode="auto">
          <a:xfrm>
            <a:off x="1357313" y="3810000"/>
            <a:ext cx="7100887" cy="1023938"/>
            <a:chOff x="1357290" y="3929066"/>
            <a:chExt cx="7100936" cy="1023934"/>
          </a:xfrm>
        </p:grpSpPr>
        <p:sp>
          <p:nvSpPr>
            <p:cNvPr id="22539" name="圆角矩形 8"/>
            <p:cNvSpPr>
              <a:spLocks noChangeArrowheads="1"/>
            </p:cNvSpPr>
            <p:nvPr/>
          </p:nvSpPr>
          <p:spPr bwMode="auto">
            <a:xfrm>
              <a:off x="1357313" y="4143375"/>
              <a:ext cx="7100913" cy="809625"/>
            </a:xfrm>
            <a:prstGeom prst="roundRect">
              <a:avLst>
                <a:gd name="adj" fmla="val 16667"/>
              </a:avLst>
            </a:prstGeom>
            <a:noFill/>
            <a:ln w="9525">
              <a:solidFill>
                <a:schemeClr val="tx1"/>
              </a:solidFill>
              <a:prstDash val="dash"/>
              <a:round/>
              <a:headEnd/>
              <a:tailEnd/>
            </a:ln>
          </p:spPr>
          <p:txBody>
            <a:bodyPr anchor="b"/>
            <a:lstStyle/>
            <a:p>
              <a:r>
                <a:rPr lang="zh-CN" altLang="en-US" sz="2400">
                  <a:latin typeface="黑体" pitchFamily="2" charset="-122"/>
                  <a:ea typeface="黑体" pitchFamily="2" charset="-122"/>
                </a:rPr>
                <a:t>善于把握和总结开展网络思想政治教育的规律</a:t>
              </a:r>
            </a:p>
          </p:txBody>
        </p:sp>
        <p:sp>
          <p:nvSpPr>
            <p:cNvPr id="12" name="圆角矩形 11"/>
            <p:cNvSpPr/>
            <p:nvPr/>
          </p:nvSpPr>
          <p:spPr>
            <a:xfrm>
              <a:off x="1357290" y="3929066"/>
              <a:ext cx="1843100" cy="529198"/>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FFFFFF"/>
                  </a:solidFill>
                  <a:latin typeface="黑体" pitchFamily="2" charset="-122"/>
                </a:rPr>
                <a:t>启示三</a:t>
              </a:r>
            </a:p>
          </p:txBody>
        </p:sp>
      </p:grpSp>
      <p:grpSp>
        <p:nvGrpSpPr>
          <p:cNvPr id="5" name="组合 15"/>
          <p:cNvGrpSpPr>
            <a:grpSpLocks/>
          </p:cNvGrpSpPr>
          <p:nvPr/>
        </p:nvGrpSpPr>
        <p:grpSpPr bwMode="auto">
          <a:xfrm>
            <a:off x="1500188" y="4889500"/>
            <a:ext cx="7110412" cy="1081088"/>
            <a:chOff x="1500166" y="4786319"/>
            <a:chExt cx="7110460" cy="1081076"/>
          </a:xfrm>
        </p:grpSpPr>
        <p:sp>
          <p:nvSpPr>
            <p:cNvPr id="22535" name="圆角矩形 10"/>
            <p:cNvSpPr>
              <a:spLocks noChangeArrowheads="1"/>
            </p:cNvSpPr>
            <p:nvPr/>
          </p:nvSpPr>
          <p:spPr bwMode="auto">
            <a:xfrm>
              <a:off x="1500188" y="5000624"/>
              <a:ext cx="7110438" cy="866771"/>
            </a:xfrm>
            <a:prstGeom prst="roundRect">
              <a:avLst>
                <a:gd name="adj" fmla="val 16667"/>
              </a:avLst>
            </a:prstGeom>
            <a:noFill/>
            <a:ln w="9525">
              <a:solidFill>
                <a:schemeClr val="tx1"/>
              </a:solidFill>
              <a:prstDash val="dash"/>
              <a:round/>
              <a:headEnd/>
              <a:tailEnd/>
            </a:ln>
          </p:spPr>
          <p:txBody>
            <a:bodyPr anchor="b"/>
            <a:lstStyle/>
            <a:p>
              <a:r>
                <a:rPr lang="zh-CN" altLang="en-US" sz="2400">
                  <a:latin typeface="黑体" pitchFamily="2" charset="-122"/>
                  <a:ea typeface="黑体" pitchFamily="2" charset="-122"/>
                </a:rPr>
                <a:t>要树立咬定青山不放松的决心和毅力</a:t>
              </a:r>
            </a:p>
          </p:txBody>
        </p:sp>
        <p:sp>
          <p:nvSpPr>
            <p:cNvPr id="15" name="圆角矩形 14"/>
            <p:cNvSpPr/>
            <p:nvPr/>
          </p:nvSpPr>
          <p:spPr>
            <a:xfrm>
              <a:off x="1500166" y="4786319"/>
              <a:ext cx="1852624" cy="529194"/>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黑体" pitchFamily="49" charset="-122"/>
                </a:rPr>
                <a:t>启示四</a:t>
              </a:r>
            </a:p>
          </p:txBody>
        </p:sp>
      </p:grpSp>
      <p:sp>
        <p:nvSpPr>
          <p:cNvPr id="22534" name="Rectangle 2"/>
          <p:cNvSpPr>
            <a:spLocks noGrp="1" noChangeArrowheads="1"/>
          </p:cNvSpPr>
          <p:nvPr>
            <p:ph type="title"/>
          </p:nvPr>
        </p:nvSpPr>
        <p:spPr>
          <a:xfrm>
            <a:off x="304800" y="609600"/>
            <a:ext cx="8229600" cy="838200"/>
          </a:xfrm>
        </p:spPr>
        <p:txBody>
          <a:bodyPr/>
          <a:lstStyle/>
          <a:p>
            <a:pPr marL="838200" indent="-838200" algn="l" eaLnBrk="1" hangingPunct="1"/>
            <a:r>
              <a:rPr lang="zh-CN" altLang="en-US" dirty="0" smtClean="0"/>
              <a:t>               四、对学团工作的启示</a:t>
            </a: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rot="10800000">
            <a:off x="1214414" y="1676400"/>
            <a:ext cx="6858048" cy="4181492"/>
          </a:xfrm>
          <a:prstGeom prst="rightArrow">
            <a:avLst>
              <a:gd name="adj1" fmla="val 78583"/>
              <a:gd name="adj2" fmla="val 17541"/>
            </a:avLst>
          </a:prstGeom>
          <a:gradFill rotWithShape="1">
            <a:gsLst>
              <a:gs pos="0">
                <a:srgbClr val="211E54"/>
              </a:gs>
              <a:gs pos="100000">
                <a:srgbClr val="DDDDDD"/>
              </a:gs>
            </a:gsLst>
            <a:lin ang="0" scaled="1"/>
          </a:gradFill>
          <a:ln w="9525">
            <a:noFill/>
            <a:miter lim="800000"/>
            <a:headEnd/>
            <a:tailEnd/>
          </a:ln>
        </p:spPr>
        <p:txBody>
          <a:bodyPr rot="10800000" wrap="none" anchor="ctr"/>
          <a:lstStyle/>
          <a:p>
            <a:endParaRPr lang="zh-CN" altLang="zh-CN">
              <a:ea typeface="华文新魏" pitchFamily="2" charset="-122"/>
            </a:endParaRPr>
          </a:p>
        </p:txBody>
      </p:sp>
      <p:sp>
        <p:nvSpPr>
          <p:cNvPr id="8195" name="AutoShape 4"/>
          <p:cNvSpPr>
            <a:spLocks noChangeArrowheads="1"/>
          </p:cNvSpPr>
          <p:nvPr/>
        </p:nvSpPr>
        <p:spPr bwMode="auto">
          <a:xfrm>
            <a:off x="2438400" y="4038600"/>
            <a:ext cx="5730875" cy="647700"/>
          </a:xfrm>
          <a:prstGeom prst="roundRect">
            <a:avLst>
              <a:gd name="adj" fmla="val 9106"/>
            </a:avLst>
          </a:prstGeom>
          <a:gradFill rotWithShape="1">
            <a:gsLst>
              <a:gs pos="0">
                <a:srgbClr val="762F00"/>
              </a:gs>
              <a:gs pos="50000">
                <a:srgbClr val="FF6600"/>
              </a:gs>
              <a:gs pos="100000">
                <a:srgbClr val="762F00"/>
              </a:gs>
            </a:gsLst>
            <a:lin ang="5400000" scaled="1"/>
          </a:gradFill>
          <a:ln w="38100">
            <a:solidFill>
              <a:srgbClr val="B2B2B2"/>
            </a:solidFill>
            <a:round/>
            <a:headEnd/>
            <a:tailEnd/>
          </a:ln>
        </p:spPr>
        <p:txBody>
          <a:bodyPr wrap="none" anchor="ctr"/>
          <a:lstStyle/>
          <a:p>
            <a:pPr eaLnBrk="0" hangingPunct="0"/>
            <a:r>
              <a:rPr lang="zh-CN" altLang="en-US" sz="2200">
                <a:solidFill>
                  <a:schemeClr val="bg1"/>
                </a:solidFill>
                <a:latin typeface="宋体" pitchFamily="2" charset="-122"/>
              </a:rPr>
              <a:t>通过微信观察和了解学生</a:t>
            </a:r>
            <a:endParaRPr lang="zh-CN" sz="2200">
              <a:solidFill>
                <a:schemeClr val="bg1"/>
              </a:solidFill>
              <a:latin typeface="宋体" pitchFamily="2" charset="-122"/>
            </a:endParaRPr>
          </a:p>
        </p:txBody>
      </p:sp>
      <p:sp>
        <p:nvSpPr>
          <p:cNvPr id="8196" name="AutoShape 5"/>
          <p:cNvSpPr>
            <a:spLocks noChangeArrowheads="1"/>
          </p:cNvSpPr>
          <p:nvPr/>
        </p:nvSpPr>
        <p:spPr bwMode="auto">
          <a:xfrm>
            <a:off x="2438400" y="4953000"/>
            <a:ext cx="5689600" cy="614363"/>
          </a:xfrm>
          <a:prstGeom prst="roundRect">
            <a:avLst>
              <a:gd name="adj" fmla="val 9106"/>
            </a:avLst>
          </a:prstGeom>
          <a:gradFill rotWithShape="1">
            <a:gsLst>
              <a:gs pos="0">
                <a:srgbClr val="000076"/>
              </a:gs>
              <a:gs pos="50000">
                <a:srgbClr val="0000FF"/>
              </a:gs>
              <a:gs pos="100000">
                <a:srgbClr val="000076"/>
              </a:gs>
            </a:gsLst>
            <a:lin ang="5400000" scaled="1"/>
          </a:gradFill>
          <a:ln w="38100" cmpd="sng">
            <a:solidFill>
              <a:srgbClr val="B2B2B2"/>
            </a:solidFill>
            <a:round/>
            <a:headEnd/>
            <a:tailEnd/>
          </a:ln>
        </p:spPr>
        <p:txBody>
          <a:bodyPr wrap="none" anchor="ctr"/>
          <a:lstStyle/>
          <a:p>
            <a:pPr eaLnBrk="0" hangingPunct="0">
              <a:defRPr/>
            </a:pPr>
            <a:r>
              <a:rPr lang="zh-CN" altLang="en-US" sz="2200" dirty="0">
                <a:effectLst>
                  <a:outerShdw blurRad="38100" dist="38100" dir="2700000" algn="tl">
                    <a:srgbClr val="000000"/>
                  </a:outerShdw>
                </a:effectLst>
                <a:latin typeface="宋体" pitchFamily="2" charset="-122"/>
              </a:rPr>
              <a:t>注册人人网与学生成为好友</a:t>
            </a:r>
            <a:endParaRPr lang="en-US" sz="2200" dirty="0">
              <a:effectLst>
                <a:outerShdw blurRad="38100" dist="38100" dir="2700000" algn="tl">
                  <a:srgbClr val="000000"/>
                </a:outerShdw>
              </a:effectLst>
              <a:latin typeface="宋体" pitchFamily="2" charset="-122"/>
            </a:endParaRPr>
          </a:p>
        </p:txBody>
      </p:sp>
      <p:sp>
        <p:nvSpPr>
          <p:cNvPr id="8197" name="AutoShape 6"/>
          <p:cNvSpPr>
            <a:spLocks noChangeArrowheads="1"/>
          </p:cNvSpPr>
          <p:nvPr/>
        </p:nvSpPr>
        <p:spPr bwMode="auto">
          <a:xfrm>
            <a:off x="2438400" y="3048000"/>
            <a:ext cx="5719763" cy="647700"/>
          </a:xfrm>
          <a:prstGeom prst="roundRect">
            <a:avLst>
              <a:gd name="adj" fmla="val 9106"/>
            </a:avLst>
          </a:prstGeom>
          <a:gradFill rotWithShape="1">
            <a:gsLst>
              <a:gs pos="0">
                <a:srgbClr val="003B00"/>
              </a:gs>
              <a:gs pos="50000">
                <a:srgbClr val="008000"/>
              </a:gs>
              <a:gs pos="100000">
                <a:srgbClr val="003B00"/>
              </a:gs>
            </a:gsLst>
            <a:lin ang="5400000" scaled="1"/>
          </a:gradFill>
          <a:ln w="38100" cmpd="sng">
            <a:solidFill>
              <a:srgbClr val="B2B2B2"/>
            </a:solidFill>
            <a:round/>
            <a:headEnd/>
            <a:tailEnd/>
          </a:ln>
        </p:spPr>
        <p:txBody>
          <a:bodyPr wrap="none" anchor="ctr"/>
          <a:lstStyle/>
          <a:p>
            <a:pPr eaLnBrk="0" hangingPunct="0">
              <a:defRPr/>
            </a:pPr>
            <a:r>
              <a:rPr lang="zh-CN" altLang="en-US" sz="2200" dirty="0">
                <a:solidFill>
                  <a:schemeClr val="bg1"/>
                </a:solidFill>
                <a:effectLst>
                  <a:outerShdw blurRad="38100" dist="38100" dir="2700000" algn="tl">
                    <a:srgbClr val="000000"/>
                  </a:outerShdw>
                </a:effectLst>
                <a:latin typeface="宋体" pitchFamily="2" charset="-122"/>
              </a:rPr>
              <a:t>时常关注学校的贴吧</a:t>
            </a:r>
            <a:endParaRPr lang="zh-CN" sz="2200" dirty="0">
              <a:solidFill>
                <a:schemeClr val="bg1"/>
              </a:solidFill>
              <a:latin typeface="宋体" pitchFamily="2" charset="-122"/>
            </a:endParaRPr>
          </a:p>
        </p:txBody>
      </p:sp>
      <p:sp>
        <p:nvSpPr>
          <p:cNvPr id="23558" name="AutoShape 53"/>
          <p:cNvSpPr>
            <a:spLocks noChangeArrowheads="1"/>
          </p:cNvSpPr>
          <p:nvPr/>
        </p:nvSpPr>
        <p:spPr bwMode="auto">
          <a:xfrm>
            <a:off x="539750" y="2492375"/>
            <a:ext cx="792163" cy="2808288"/>
          </a:xfrm>
          <a:prstGeom prst="roundRect">
            <a:avLst>
              <a:gd name="adj" fmla="val 32671"/>
            </a:avLst>
          </a:prstGeom>
          <a:gradFill rotWithShape="1">
            <a:gsLst>
              <a:gs pos="0">
                <a:srgbClr val="4C0698"/>
              </a:gs>
              <a:gs pos="100000">
                <a:srgbClr val="E7E4F0"/>
              </a:gs>
            </a:gsLst>
            <a:lin ang="5400000" scaled="1"/>
          </a:gradFill>
          <a:ln w="38100">
            <a:solidFill>
              <a:srgbClr val="B2B2B2">
                <a:alpha val="50195"/>
              </a:srgbClr>
            </a:solidFill>
            <a:round/>
            <a:headEnd/>
            <a:tailEnd/>
          </a:ln>
        </p:spPr>
        <p:txBody>
          <a:bodyPr vert="eaVert" wrap="none" anchor="ctr"/>
          <a:lstStyle/>
          <a:p>
            <a:r>
              <a:rPr lang="zh-CN" altLang="en-US" sz="4800">
                <a:ea typeface="黑体" pitchFamily="2" charset="-122"/>
              </a:rPr>
              <a:t>密切关注</a:t>
            </a:r>
            <a:endParaRPr lang="zh-CN" sz="4800">
              <a:ea typeface="黑体" pitchFamily="2" charset="-122"/>
            </a:endParaRPr>
          </a:p>
        </p:txBody>
      </p:sp>
      <p:sp>
        <p:nvSpPr>
          <p:cNvPr id="8202" name="AutoShape 4"/>
          <p:cNvSpPr>
            <a:spLocks noChangeArrowheads="1"/>
          </p:cNvSpPr>
          <p:nvPr/>
        </p:nvSpPr>
        <p:spPr bwMode="auto">
          <a:xfrm>
            <a:off x="2438400" y="2133600"/>
            <a:ext cx="5730875" cy="647700"/>
          </a:xfrm>
          <a:prstGeom prst="roundRect">
            <a:avLst>
              <a:gd name="adj" fmla="val 9106"/>
            </a:avLst>
          </a:prstGeom>
          <a:gradFill rotWithShape="1">
            <a:gsLst>
              <a:gs pos="0">
                <a:srgbClr val="762F00"/>
              </a:gs>
              <a:gs pos="50000">
                <a:srgbClr val="FF6600"/>
              </a:gs>
              <a:gs pos="100000">
                <a:srgbClr val="762F00"/>
              </a:gs>
            </a:gsLst>
            <a:lin ang="5400000" scaled="1"/>
          </a:gradFill>
          <a:ln w="38100">
            <a:solidFill>
              <a:srgbClr val="B2B2B2"/>
            </a:solidFill>
            <a:round/>
            <a:headEnd/>
            <a:tailEnd/>
          </a:ln>
        </p:spPr>
        <p:txBody>
          <a:bodyPr wrap="none" anchor="ctr"/>
          <a:lstStyle/>
          <a:p>
            <a:pPr eaLnBrk="0" hangingPunct="0"/>
            <a:r>
              <a:rPr lang="zh-CN" altLang="en-US" sz="2200">
                <a:solidFill>
                  <a:schemeClr val="bg1"/>
                </a:solidFill>
                <a:latin typeface="宋体" pitchFamily="2" charset="-122"/>
              </a:rPr>
              <a:t>定期查看学生的</a:t>
            </a:r>
            <a:r>
              <a:rPr lang="en-US" altLang="zh-CN" sz="2200">
                <a:solidFill>
                  <a:schemeClr val="bg1"/>
                </a:solidFill>
                <a:latin typeface="宋体" pitchFamily="2" charset="-122"/>
              </a:rPr>
              <a:t>qq</a:t>
            </a:r>
            <a:r>
              <a:rPr lang="zh-CN" altLang="en-US" sz="2200">
                <a:solidFill>
                  <a:schemeClr val="bg1"/>
                </a:solidFill>
                <a:latin typeface="宋体" pitchFamily="2" charset="-122"/>
              </a:rPr>
              <a:t>空间、签名、班级群</a:t>
            </a:r>
            <a:endParaRPr lang="zh-CN" sz="2200">
              <a:solidFill>
                <a:schemeClr val="bg1"/>
              </a:solidFill>
              <a:latin typeface="宋体" pitchFamily="2" charset="-122"/>
            </a:endParaRPr>
          </a:p>
        </p:txBody>
      </p:sp>
      <p:sp>
        <p:nvSpPr>
          <p:cNvPr id="23561" name="标题 10"/>
          <p:cNvSpPr>
            <a:spLocks noGrp="1"/>
          </p:cNvSpPr>
          <p:nvPr>
            <p:ph type="title"/>
          </p:nvPr>
        </p:nvSpPr>
        <p:spPr/>
        <p:txBody>
          <a:bodyPr/>
          <a:lstStyle/>
          <a:p>
            <a:r>
              <a:rPr lang="en-US" altLang="zh-CN" sz="2800" dirty="0" smtClean="0">
                <a:latin typeface="黑体" pitchFamily="2" charset="-122"/>
                <a:ea typeface="黑体" pitchFamily="2" charset="-122"/>
              </a:rPr>
              <a:t/>
            </a:r>
            <a:br>
              <a:rPr lang="en-US" altLang="zh-CN" sz="2800" dirty="0" smtClean="0">
                <a:latin typeface="黑体" pitchFamily="2" charset="-122"/>
                <a:ea typeface="黑体" pitchFamily="2" charset="-122"/>
              </a:rPr>
            </a:br>
            <a:r>
              <a:rPr lang="en-US" altLang="zh-CN" sz="2800" dirty="0" smtClean="0">
                <a:latin typeface="黑体" pitchFamily="2" charset="-122"/>
                <a:ea typeface="黑体" pitchFamily="2" charset="-122"/>
              </a:rPr>
              <a:t/>
            </a:r>
            <a:br>
              <a:rPr lang="en-US" altLang="zh-CN" sz="2800" dirty="0" smtClean="0">
                <a:latin typeface="黑体" pitchFamily="2" charset="-122"/>
                <a:ea typeface="黑体" pitchFamily="2" charset="-122"/>
              </a:rPr>
            </a:br>
            <a:r>
              <a:rPr lang="zh-CN" altLang="en-US" sz="2800" dirty="0" smtClean="0">
                <a:latin typeface="黑体" pitchFamily="2" charset="-122"/>
                <a:ea typeface="黑体" pitchFamily="2" charset="-122"/>
              </a:rPr>
              <a:t>（一）</a:t>
            </a:r>
            <a:r>
              <a:rPr lang="zh-CN" altLang="en-US" sz="2400" dirty="0" smtClean="0">
                <a:latin typeface="黑体" pitchFamily="2" charset="-122"/>
                <a:ea typeface="黑体" pitchFamily="2" charset="-122"/>
              </a:rPr>
              <a:t>充分利用各种网络手段密切关注学生的思想动向</a:t>
            </a:r>
            <a:br>
              <a:rPr lang="zh-CN" altLang="en-US" sz="2400" dirty="0" smtClean="0">
                <a:latin typeface="黑体" pitchFamily="2" charset="-122"/>
                <a:ea typeface="黑体" pitchFamily="2" charset="-122"/>
              </a:rPr>
            </a:br>
            <a:endParaRPr lang="zh-CN" altLang="en-US" sz="2400" dirty="0" smtClean="0"/>
          </a:p>
        </p:txBody>
      </p:sp>
      <p:sp>
        <p:nvSpPr>
          <p:cNvPr id="23562" name="内容占位符 11"/>
          <p:cNvSpPr>
            <a:spLocks noGrp="1"/>
          </p:cNvSpPr>
          <p:nvPr>
            <p:ph idx="1"/>
          </p:nvPr>
        </p:nvSpPr>
        <p:spPr>
          <a:xfrm>
            <a:off x="838200" y="914400"/>
            <a:ext cx="7305700" cy="4800616"/>
          </a:xfrm>
        </p:spPr>
        <p:txBody>
          <a:bodyPr/>
          <a:lstStyle/>
          <a:p>
            <a:endParaRPr lang="zh-CN" altLang="en-US" dirty="0" smtClean="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1+#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197"/>
                                        </p:tgtEl>
                                        <p:attrNameLst>
                                          <p:attrName>style.visibility</p:attrName>
                                        </p:attrNameLst>
                                      </p:cBhvr>
                                      <p:to>
                                        <p:strVal val="visible"/>
                                      </p:to>
                                    </p:set>
                                    <p:anim calcmode="lin" valueType="num">
                                      <p:cBhvr additive="base">
                                        <p:cTn id="11" dur="500" fill="hold"/>
                                        <p:tgtEl>
                                          <p:spTgt spid="8197"/>
                                        </p:tgtEl>
                                        <p:attrNameLst>
                                          <p:attrName>ppt_x</p:attrName>
                                        </p:attrNameLst>
                                      </p:cBhvr>
                                      <p:tavLst>
                                        <p:tav tm="0">
                                          <p:val>
                                            <p:strVal val="1+#ppt_w/2"/>
                                          </p:val>
                                        </p:tav>
                                        <p:tav tm="100000">
                                          <p:val>
                                            <p:strVal val="#ppt_x"/>
                                          </p:val>
                                        </p:tav>
                                      </p:tavLst>
                                    </p:anim>
                                    <p:anim calcmode="lin" valueType="num">
                                      <p:cBhvr additive="base">
                                        <p:cTn id="12" dur="500" fill="hold"/>
                                        <p:tgtEl>
                                          <p:spTgt spid="819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195"/>
                                        </p:tgtEl>
                                        <p:attrNameLst>
                                          <p:attrName>style.visibility</p:attrName>
                                        </p:attrNameLst>
                                      </p:cBhvr>
                                      <p:to>
                                        <p:strVal val="visible"/>
                                      </p:to>
                                    </p:set>
                                    <p:anim calcmode="lin" valueType="num">
                                      <p:cBhvr additive="base">
                                        <p:cTn id="15" dur="500" fill="hold"/>
                                        <p:tgtEl>
                                          <p:spTgt spid="8195"/>
                                        </p:tgtEl>
                                        <p:attrNameLst>
                                          <p:attrName>ppt_x</p:attrName>
                                        </p:attrNameLst>
                                      </p:cBhvr>
                                      <p:tavLst>
                                        <p:tav tm="0">
                                          <p:val>
                                            <p:strVal val="1+#ppt_w/2"/>
                                          </p:val>
                                        </p:tav>
                                        <p:tav tm="100000">
                                          <p:val>
                                            <p:strVal val="#ppt_x"/>
                                          </p:val>
                                        </p:tav>
                                      </p:tavLst>
                                    </p:anim>
                                    <p:anim calcmode="lin" valueType="num">
                                      <p:cBhvr additive="base">
                                        <p:cTn id="16" dur="500" fill="hold"/>
                                        <p:tgtEl>
                                          <p:spTgt spid="819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1+#ppt_w/2"/>
                                          </p:val>
                                        </p:tav>
                                        <p:tav tm="100000">
                                          <p:val>
                                            <p:strVal val="#ppt_x"/>
                                          </p:val>
                                        </p:tav>
                                      </p:tavLst>
                                    </p:anim>
                                    <p:anim calcmode="lin" valueType="num">
                                      <p:cBhvr additive="base">
                                        <p:cTn id="20" dur="500" fill="hold"/>
                                        <p:tgtEl>
                                          <p:spTgt spid="819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202"/>
                                        </p:tgtEl>
                                        <p:attrNameLst>
                                          <p:attrName>style.visibility</p:attrName>
                                        </p:attrNameLst>
                                      </p:cBhvr>
                                      <p:to>
                                        <p:strVal val="visible"/>
                                      </p:to>
                                    </p:set>
                                    <p:anim calcmode="lin" valueType="num">
                                      <p:cBhvr additive="base">
                                        <p:cTn id="23" dur="500" fill="hold"/>
                                        <p:tgtEl>
                                          <p:spTgt spid="8202"/>
                                        </p:tgtEl>
                                        <p:attrNameLst>
                                          <p:attrName>ppt_x</p:attrName>
                                        </p:attrNameLst>
                                      </p:cBhvr>
                                      <p:tavLst>
                                        <p:tav tm="0">
                                          <p:val>
                                            <p:strVal val="1+#ppt_w/2"/>
                                          </p:val>
                                        </p:tav>
                                        <p:tav tm="100000">
                                          <p:val>
                                            <p:strVal val="#ppt_x"/>
                                          </p:val>
                                        </p:tav>
                                      </p:tavLst>
                                    </p:anim>
                                    <p:anim calcmode="lin" valueType="num">
                                      <p:cBhvr additive="base">
                                        <p:cTn id="24" dur="500" fill="hold"/>
                                        <p:tgtEl>
                                          <p:spTgt spid="820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5" grpId="0" animBg="1" autoUpdateAnimBg="0"/>
      <p:bldP spid="8196" grpId="0" animBg="1" autoUpdateAnimBg="0"/>
      <p:bldP spid="8197" grpId="0" animBg="1" autoUpdateAnimBg="0"/>
      <p:bldP spid="23558" grpId="0" animBg="1"/>
      <p:bldP spid="820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7"/>
          <p:cNvSpPr>
            <a:spLocks noChangeArrowheads="1"/>
          </p:cNvSpPr>
          <p:nvPr/>
        </p:nvSpPr>
        <p:spPr bwMode="auto">
          <a:xfrm>
            <a:off x="3563938" y="2894013"/>
            <a:ext cx="2362200" cy="2362200"/>
          </a:xfrm>
          <a:prstGeom prst="ellipse">
            <a:avLst/>
          </a:prstGeom>
          <a:noFill/>
          <a:ln w="50800">
            <a:solidFill>
              <a:schemeClr val="folHlink"/>
            </a:solidFill>
            <a:prstDash val="sysDot"/>
            <a:round/>
            <a:headEnd/>
            <a:tailEnd/>
          </a:ln>
        </p:spPr>
        <p:txBody>
          <a:bodyPr wrap="none" anchor="ctr"/>
          <a:lstStyle/>
          <a:p>
            <a:endParaRPr lang="zh-CN" altLang="zh-CN">
              <a:solidFill>
                <a:srgbClr val="000000"/>
              </a:solidFill>
              <a:ea typeface="微软雅黑" pitchFamily="34" charset="-122"/>
            </a:endParaRPr>
          </a:p>
        </p:txBody>
      </p:sp>
      <p:grpSp>
        <p:nvGrpSpPr>
          <p:cNvPr id="2" name="Group 3"/>
          <p:cNvGrpSpPr>
            <a:grpSpLocks/>
          </p:cNvGrpSpPr>
          <p:nvPr/>
        </p:nvGrpSpPr>
        <p:grpSpPr bwMode="auto">
          <a:xfrm>
            <a:off x="3886200" y="1295400"/>
            <a:ext cx="1447800" cy="2284413"/>
            <a:chOff x="0" y="0"/>
            <a:chExt cx="912" cy="912"/>
          </a:xfrm>
        </p:grpSpPr>
        <p:sp>
          <p:nvSpPr>
            <p:cNvPr id="24590" name="Oval 9"/>
            <p:cNvSpPr>
              <a:spLocks noChangeArrowheads="1"/>
            </p:cNvSpPr>
            <p:nvPr/>
          </p:nvSpPr>
          <p:spPr bwMode="auto">
            <a:xfrm>
              <a:off x="0" y="0"/>
              <a:ext cx="912" cy="912"/>
            </a:xfrm>
            <a:prstGeom prst="ellipse">
              <a:avLst/>
            </a:prstGeom>
            <a:gradFill rotWithShape="0">
              <a:gsLst>
                <a:gs pos="0">
                  <a:schemeClr val="bg1"/>
                </a:gs>
                <a:gs pos="100000">
                  <a:schemeClr val="accent1"/>
                </a:gs>
              </a:gsLst>
              <a:path path="rect">
                <a:fillToRect r="100000" b="100000"/>
              </a:path>
            </a:gradFill>
            <a:ln w="9525">
              <a:round/>
              <a:headEnd/>
              <a:tailEnd/>
            </a:ln>
            <a:scene3d>
              <a:camera prst="legacyPerspectiveFront">
                <a:rot lat="20099957" lon="20099957" rev="0"/>
              </a:camera>
              <a:lightRig rig="legacyFlat2" dir="t"/>
            </a:scene3d>
            <a:sp3d extrusionH="430200" prstMaterial="legacyMatte">
              <a:bevelT w="13500" h="13500" prst="angle"/>
              <a:bevelB w="13500" h="13500" prst="angle"/>
              <a:extrusionClr>
                <a:schemeClr val="bg1"/>
              </a:extrusionClr>
            </a:sp3d>
          </p:spPr>
          <p:txBody>
            <a:bodyPr wrap="none" anchor="ctr">
              <a:flatTx/>
            </a:bodyPr>
            <a:lstStyle/>
            <a:p>
              <a:pPr latinLnBrk="1"/>
              <a:endParaRPr lang="ko-KR" altLang="en-US" sz="2400">
                <a:solidFill>
                  <a:srgbClr val="000000"/>
                </a:solidFill>
                <a:latin typeface="Times New Roman" pitchFamily="18" charset="0"/>
                <a:ea typeface="Gulim" pitchFamily="34" charset="-127"/>
              </a:endParaRPr>
            </a:p>
          </p:txBody>
        </p:sp>
        <p:sp>
          <p:nvSpPr>
            <p:cNvPr id="24591" name="Text Box 10"/>
            <p:cNvSpPr txBox="1">
              <a:spLocks noChangeArrowheads="1"/>
            </p:cNvSpPr>
            <p:nvPr/>
          </p:nvSpPr>
          <p:spPr bwMode="auto">
            <a:xfrm>
              <a:off x="203" y="297"/>
              <a:ext cx="588" cy="283"/>
            </a:xfrm>
            <a:prstGeom prst="rect">
              <a:avLst/>
            </a:prstGeom>
            <a:noFill/>
            <a:ln w="9525">
              <a:noFill/>
              <a:miter lim="800000"/>
              <a:headEnd/>
              <a:tailEnd/>
            </a:ln>
          </p:spPr>
          <p:txBody>
            <a:bodyPr>
              <a:spAutoFit/>
            </a:bodyPr>
            <a:lstStyle/>
            <a:p>
              <a:pPr latinLnBrk="1"/>
              <a:r>
                <a:rPr lang="en-US" altLang="zh-CN" sz="2000">
                  <a:solidFill>
                    <a:srgbClr val="000000"/>
                  </a:solidFill>
                  <a:latin typeface="Verdana" pitchFamily="34" charset="0"/>
                  <a:ea typeface="黑体" pitchFamily="2" charset="-122"/>
                </a:rPr>
                <a:t>QQ</a:t>
              </a:r>
              <a:r>
                <a:rPr lang="zh-CN" altLang="en-US" sz="2000">
                  <a:solidFill>
                    <a:srgbClr val="000000"/>
                  </a:solidFill>
                  <a:latin typeface="Verdana" pitchFamily="34" charset="0"/>
                  <a:ea typeface="黑体" pitchFamily="2" charset="-122"/>
                </a:rPr>
                <a:t>、微信</a:t>
              </a:r>
              <a:endParaRPr lang="zh-CN" sz="2000">
                <a:solidFill>
                  <a:srgbClr val="000000"/>
                </a:solidFill>
                <a:latin typeface="Verdana" pitchFamily="34" charset="0"/>
                <a:ea typeface="黑体" pitchFamily="2" charset="-122"/>
              </a:endParaRPr>
            </a:p>
          </p:txBody>
        </p:sp>
      </p:grpSp>
      <p:grpSp>
        <p:nvGrpSpPr>
          <p:cNvPr id="3" name="Group 6"/>
          <p:cNvGrpSpPr>
            <a:grpSpLocks/>
          </p:cNvGrpSpPr>
          <p:nvPr/>
        </p:nvGrpSpPr>
        <p:grpSpPr bwMode="auto">
          <a:xfrm>
            <a:off x="1676400" y="3686175"/>
            <a:ext cx="2471738" cy="1447800"/>
            <a:chOff x="0" y="0"/>
            <a:chExt cx="912" cy="912"/>
          </a:xfrm>
        </p:grpSpPr>
        <p:sp>
          <p:nvSpPr>
            <p:cNvPr id="24588" name="Oval 12"/>
            <p:cNvSpPr>
              <a:spLocks noChangeArrowheads="1"/>
            </p:cNvSpPr>
            <p:nvPr/>
          </p:nvSpPr>
          <p:spPr bwMode="auto">
            <a:xfrm>
              <a:off x="0" y="0"/>
              <a:ext cx="912" cy="912"/>
            </a:xfrm>
            <a:prstGeom prst="ellipse">
              <a:avLst/>
            </a:prstGeom>
            <a:gradFill rotWithShape="0">
              <a:gsLst>
                <a:gs pos="0">
                  <a:schemeClr val="bg1"/>
                </a:gs>
                <a:gs pos="100000">
                  <a:schemeClr val="accent1"/>
                </a:gs>
              </a:gsLst>
              <a:path path="rect">
                <a:fillToRect r="100000" b="100000"/>
              </a:path>
            </a:gradFill>
            <a:ln w="9525">
              <a:round/>
              <a:headEnd/>
              <a:tailEnd/>
            </a:ln>
            <a:scene3d>
              <a:camera prst="legacyPerspectiveFront">
                <a:rot lat="20099957" lon="20099957" rev="0"/>
              </a:camera>
              <a:lightRig rig="legacyFlat2" dir="t"/>
            </a:scene3d>
            <a:sp3d extrusionH="430200" prstMaterial="legacyMatte">
              <a:bevelT w="13500" h="13500" prst="angle"/>
              <a:bevelB w="13500" h="13500" prst="angle"/>
              <a:extrusionClr>
                <a:schemeClr val="bg1"/>
              </a:extrusionClr>
            </a:sp3d>
          </p:spPr>
          <p:txBody>
            <a:bodyPr wrap="none" anchor="ctr">
              <a:flatTx/>
            </a:bodyPr>
            <a:lstStyle/>
            <a:p>
              <a:pPr latinLnBrk="1"/>
              <a:endParaRPr lang="ko-KR" altLang="en-US" sz="2400">
                <a:solidFill>
                  <a:srgbClr val="000000"/>
                </a:solidFill>
                <a:latin typeface="Times New Roman" pitchFamily="18" charset="0"/>
                <a:ea typeface="Gulim" pitchFamily="34" charset="-127"/>
              </a:endParaRPr>
            </a:p>
          </p:txBody>
        </p:sp>
        <p:sp>
          <p:nvSpPr>
            <p:cNvPr id="24589" name="Text Box 13"/>
            <p:cNvSpPr txBox="1">
              <a:spLocks noChangeArrowheads="1"/>
            </p:cNvSpPr>
            <p:nvPr/>
          </p:nvSpPr>
          <p:spPr bwMode="auto">
            <a:xfrm>
              <a:off x="75" y="318"/>
              <a:ext cx="544" cy="252"/>
            </a:xfrm>
            <a:prstGeom prst="rect">
              <a:avLst/>
            </a:prstGeom>
            <a:noFill/>
            <a:ln w="9525">
              <a:noFill/>
              <a:miter lim="800000"/>
              <a:headEnd/>
              <a:tailEnd/>
            </a:ln>
          </p:spPr>
          <p:txBody>
            <a:bodyPr wrap="none">
              <a:spAutoFit/>
            </a:bodyPr>
            <a:lstStyle/>
            <a:p>
              <a:pPr latinLnBrk="1"/>
              <a:r>
                <a:rPr lang="zh-CN" altLang="en-US" sz="2000">
                  <a:solidFill>
                    <a:srgbClr val="000000"/>
                  </a:solidFill>
                  <a:latin typeface="Verdana" pitchFamily="34" charset="0"/>
                  <a:ea typeface="黑体" pitchFamily="2" charset="-122"/>
                </a:rPr>
                <a:t>微博、博客</a:t>
              </a:r>
              <a:endParaRPr lang="zh-CN" sz="2000">
                <a:solidFill>
                  <a:srgbClr val="000000"/>
                </a:solidFill>
                <a:latin typeface="Verdana" pitchFamily="34" charset="0"/>
                <a:ea typeface="黑体" pitchFamily="2" charset="-122"/>
              </a:endParaRPr>
            </a:p>
          </p:txBody>
        </p:sp>
      </p:grpSp>
      <p:grpSp>
        <p:nvGrpSpPr>
          <p:cNvPr id="4" name="Group 9"/>
          <p:cNvGrpSpPr>
            <a:grpSpLocks/>
          </p:cNvGrpSpPr>
          <p:nvPr/>
        </p:nvGrpSpPr>
        <p:grpSpPr bwMode="auto">
          <a:xfrm>
            <a:off x="5202238" y="3732213"/>
            <a:ext cx="2493962" cy="1447800"/>
            <a:chOff x="0" y="0"/>
            <a:chExt cx="912" cy="912"/>
          </a:xfrm>
        </p:grpSpPr>
        <p:sp>
          <p:nvSpPr>
            <p:cNvPr id="24586" name="Oval 15"/>
            <p:cNvSpPr>
              <a:spLocks noChangeArrowheads="1"/>
            </p:cNvSpPr>
            <p:nvPr/>
          </p:nvSpPr>
          <p:spPr bwMode="auto">
            <a:xfrm>
              <a:off x="0" y="0"/>
              <a:ext cx="912" cy="912"/>
            </a:xfrm>
            <a:prstGeom prst="ellipse">
              <a:avLst/>
            </a:prstGeom>
            <a:gradFill rotWithShape="0">
              <a:gsLst>
                <a:gs pos="0">
                  <a:schemeClr val="bg1"/>
                </a:gs>
                <a:gs pos="100000">
                  <a:schemeClr val="accent1"/>
                </a:gs>
              </a:gsLst>
              <a:path path="rect">
                <a:fillToRect r="100000" b="100000"/>
              </a:path>
            </a:gradFill>
            <a:ln w="9525">
              <a:round/>
              <a:headEnd/>
              <a:tailEnd/>
            </a:ln>
            <a:scene3d>
              <a:camera prst="legacyPerspectiveFront">
                <a:rot lat="20099957" lon="20099957" rev="0"/>
              </a:camera>
              <a:lightRig rig="legacyFlat2" dir="t"/>
            </a:scene3d>
            <a:sp3d extrusionH="430200" prstMaterial="legacyMatte">
              <a:bevelT w="13500" h="13500" prst="angle"/>
              <a:bevelB w="13500" h="13500" prst="angle"/>
              <a:extrusionClr>
                <a:schemeClr val="bg1"/>
              </a:extrusionClr>
            </a:sp3d>
          </p:spPr>
          <p:txBody>
            <a:bodyPr wrap="none" anchor="ctr">
              <a:flatTx/>
            </a:bodyPr>
            <a:lstStyle/>
            <a:p>
              <a:pPr latinLnBrk="1"/>
              <a:endParaRPr lang="ko-KR" altLang="en-US" sz="2400">
                <a:solidFill>
                  <a:srgbClr val="000000"/>
                </a:solidFill>
                <a:latin typeface="Times New Roman" pitchFamily="18" charset="0"/>
                <a:ea typeface="Gulim" pitchFamily="34" charset="-127"/>
              </a:endParaRPr>
            </a:p>
          </p:txBody>
        </p:sp>
        <p:sp>
          <p:nvSpPr>
            <p:cNvPr id="24587" name="Text Box 16"/>
            <p:cNvSpPr txBox="1">
              <a:spLocks noChangeArrowheads="1"/>
            </p:cNvSpPr>
            <p:nvPr/>
          </p:nvSpPr>
          <p:spPr bwMode="auto">
            <a:xfrm>
              <a:off x="83" y="337"/>
              <a:ext cx="467" cy="252"/>
            </a:xfrm>
            <a:prstGeom prst="rect">
              <a:avLst/>
            </a:prstGeom>
            <a:noFill/>
            <a:ln w="9525">
              <a:noFill/>
              <a:miter lim="800000"/>
              <a:headEnd/>
              <a:tailEnd/>
            </a:ln>
          </p:spPr>
          <p:txBody>
            <a:bodyPr>
              <a:spAutoFit/>
            </a:bodyPr>
            <a:lstStyle/>
            <a:p>
              <a:pPr latinLnBrk="1"/>
              <a:r>
                <a:rPr lang="zh-CN" altLang="en-US" sz="2000">
                  <a:solidFill>
                    <a:srgbClr val="000000"/>
                  </a:solidFill>
                  <a:latin typeface="Verdana" pitchFamily="34" charset="0"/>
                  <a:ea typeface="黑体" pitchFamily="2" charset="-122"/>
                </a:rPr>
                <a:t>校内网</a:t>
              </a:r>
              <a:endParaRPr lang="zh-CN" sz="2000">
                <a:solidFill>
                  <a:srgbClr val="000000"/>
                </a:solidFill>
                <a:latin typeface="Verdana" pitchFamily="34" charset="0"/>
                <a:ea typeface="黑体" pitchFamily="2" charset="-122"/>
              </a:endParaRPr>
            </a:p>
          </p:txBody>
        </p:sp>
      </p:grpSp>
      <p:sp>
        <p:nvSpPr>
          <p:cNvPr id="10252" name="AutoShape 32"/>
          <p:cNvSpPr>
            <a:spLocks noChangeArrowheads="1"/>
          </p:cNvSpPr>
          <p:nvPr/>
        </p:nvSpPr>
        <p:spPr bwMode="auto">
          <a:xfrm>
            <a:off x="5638800" y="1828800"/>
            <a:ext cx="2743200" cy="1370013"/>
          </a:xfrm>
          <a:prstGeom prst="wedgeRectCallout">
            <a:avLst>
              <a:gd name="adj1" fmla="val -44551"/>
              <a:gd name="adj2" fmla="val 70162"/>
            </a:avLst>
          </a:prstGeom>
          <a:noFill/>
          <a:ln w="28575">
            <a:solidFill>
              <a:srgbClr val="0D0D0D"/>
            </a:solidFill>
            <a:miter lim="800000"/>
            <a:headEnd/>
            <a:tailEnd/>
          </a:ln>
        </p:spPr>
        <p:txBody>
          <a:bodyPr anchor="ctr"/>
          <a:lstStyle/>
          <a:p>
            <a:endParaRPr lang="en-US" altLang="zh-CN">
              <a:solidFill>
                <a:srgbClr val="000000"/>
              </a:solidFill>
              <a:latin typeface="楷体_GB2312" pitchFamily="49" charset="-122"/>
              <a:ea typeface="楷体_GB2312" pitchFamily="49" charset="-122"/>
            </a:endParaRPr>
          </a:p>
          <a:p>
            <a:endParaRPr lang="en-US" altLang="zh-CN">
              <a:solidFill>
                <a:srgbClr val="000000"/>
              </a:solidFill>
              <a:latin typeface="楷体_GB2312" pitchFamily="49" charset="-122"/>
              <a:ea typeface="楷体_GB2312" pitchFamily="49" charset="-122"/>
            </a:endParaRPr>
          </a:p>
          <a:p>
            <a:r>
              <a:rPr lang="zh-CN" altLang="en-US" sz="1600">
                <a:solidFill>
                  <a:srgbClr val="000000"/>
                </a:solidFill>
                <a:latin typeface="楷体_GB2312" pitchFamily="49" charset="-122"/>
                <a:ea typeface="楷体_GB2312" pitchFamily="49" charset="-122"/>
              </a:rPr>
              <a:t>总有一种网络工具适合你</a:t>
            </a:r>
            <a:endParaRPr lang="en-US" altLang="zh-CN" sz="1600">
              <a:solidFill>
                <a:srgbClr val="000000"/>
              </a:solidFill>
              <a:latin typeface="楷体_GB2312" pitchFamily="49" charset="-122"/>
              <a:ea typeface="楷体_GB2312" pitchFamily="49" charset="-122"/>
            </a:endParaRPr>
          </a:p>
          <a:p>
            <a:r>
              <a:rPr lang="zh-CN" altLang="en-US" sz="1600">
                <a:solidFill>
                  <a:srgbClr val="000000"/>
                </a:solidFill>
                <a:latin typeface="楷体_GB2312" pitchFamily="49" charset="-122"/>
                <a:ea typeface="楷体_GB2312" pitchFamily="49" charset="-122"/>
              </a:rPr>
              <a:t>开展网络思政</a:t>
            </a:r>
            <a:r>
              <a:rPr lang="en-US" altLang="zh-CN" sz="1600">
                <a:solidFill>
                  <a:srgbClr val="000000"/>
                </a:solidFill>
                <a:latin typeface="楷体_GB2312" pitchFamily="49" charset="-122"/>
                <a:ea typeface="楷体_GB2312" pitchFamily="49" charset="-122"/>
              </a:rPr>
              <a:t>~~~</a:t>
            </a:r>
            <a:endParaRPr lang="zh-CN" altLang="en-US" sz="1600">
              <a:solidFill>
                <a:srgbClr val="000000"/>
              </a:solidFill>
              <a:latin typeface="楷体_GB2312" pitchFamily="49" charset="-122"/>
              <a:ea typeface="楷体_GB2312" pitchFamily="49" charset="-122"/>
            </a:endParaRPr>
          </a:p>
          <a:p>
            <a:endParaRPr lang="zh-CN" altLang="en-US">
              <a:solidFill>
                <a:srgbClr val="000000"/>
              </a:solidFill>
              <a:latin typeface="楷体_GB2312" pitchFamily="49" charset="-122"/>
              <a:ea typeface="楷体_GB2312" pitchFamily="49" charset="-122"/>
            </a:endParaRPr>
          </a:p>
        </p:txBody>
      </p:sp>
      <p:sp>
        <p:nvSpPr>
          <p:cNvPr id="24583" name="Picture 7" descr="get?name=T1acAGBbZL1RCvBVdK">
            <a:hlinkClick r:id="rId2"/>
          </p:cNvPr>
          <p:cNvSpPr>
            <a:spLocks noChangeAspect="1" noChangeArrowheads="1"/>
          </p:cNvSpPr>
          <p:nvPr/>
        </p:nvSpPr>
        <p:spPr bwMode="auto">
          <a:xfrm>
            <a:off x="107950" y="2205038"/>
            <a:ext cx="2232025" cy="2971800"/>
          </a:xfrm>
          <a:prstGeom prst="rect">
            <a:avLst/>
          </a:prstGeom>
          <a:noFill/>
          <a:ln w="9525">
            <a:noFill/>
            <a:miter lim="800000"/>
            <a:headEnd/>
            <a:tailEnd/>
          </a:ln>
        </p:spPr>
        <p:txBody>
          <a:bodyPr/>
          <a:lstStyle/>
          <a:p>
            <a:endParaRPr lang="zh-CN" altLang="zh-CN"/>
          </a:p>
        </p:txBody>
      </p:sp>
      <p:sp>
        <p:nvSpPr>
          <p:cNvPr id="24584" name="标题 18"/>
          <p:cNvSpPr>
            <a:spLocks noGrp="1"/>
          </p:cNvSpPr>
          <p:nvPr>
            <p:ph type="title"/>
          </p:nvPr>
        </p:nvSpPr>
        <p:spPr/>
        <p:txBody>
          <a:bodyPr/>
          <a:lstStyle/>
          <a:p>
            <a:r>
              <a:rPr lang="en-US" altLang="zh-CN" dirty="0" smtClean="0">
                <a:latin typeface="黑体" pitchFamily="2" charset="-122"/>
                <a:ea typeface="黑体" pitchFamily="2" charset="-122"/>
              </a:rPr>
              <a:t/>
            </a:r>
            <a:br>
              <a:rPr lang="en-US" altLang="zh-CN" dirty="0" smtClean="0">
                <a:latin typeface="黑体" pitchFamily="2" charset="-122"/>
                <a:ea typeface="黑体" pitchFamily="2" charset="-122"/>
              </a:rPr>
            </a:br>
            <a:r>
              <a:rPr lang="zh-CN" altLang="en-US" sz="2400" dirty="0" smtClean="0">
                <a:latin typeface="黑体" pitchFamily="2" charset="-122"/>
                <a:ea typeface="黑体" pitchFamily="2" charset="-122"/>
              </a:rPr>
              <a:t>（二）选择合适的网络工具开展思想政治教育</a:t>
            </a:r>
            <a:r>
              <a:rPr lang="zh-CN" altLang="en-US" dirty="0" smtClean="0">
                <a:latin typeface="黑体" pitchFamily="2" charset="-122"/>
                <a:ea typeface="黑体" pitchFamily="2" charset="-122"/>
              </a:rPr>
              <a:t/>
            </a:r>
            <a:br>
              <a:rPr lang="zh-CN" altLang="en-US" dirty="0" smtClean="0">
                <a:latin typeface="黑体" pitchFamily="2" charset="-122"/>
                <a:ea typeface="黑体" pitchFamily="2" charset="-122"/>
              </a:rPr>
            </a:br>
            <a:endParaRPr lang="zh-CN" altLang="en-US" dirty="0" smtClean="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8"/>
          <p:cNvSpPr>
            <a:spLocks noChangeArrowheads="1"/>
          </p:cNvSpPr>
          <p:nvPr/>
        </p:nvSpPr>
        <p:spPr bwMode="auto">
          <a:xfrm flipH="1">
            <a:off x="1835150" y="1123950"/>
            <a:ext cx="6561138" cy="73025"/>
          </a:xfrm>
          <a:prstGeom prst="rect">
            <a:avLst/>
          </a:prstGeom>
          <a:gradFill rotWithShape="1">
            <a:gsLst>
              <a:gs pos="0">
                <a:srgbClr val="FF0000"/>
              </a:gs>
              <a:gs pos="100000">
                <a:schemeClr val="bg1">
                  <a:alpha val="0"/>
                </a:schemeClr>
              </a:gs>
            </a:gsLst>
            <a:lin ang="0" scaled="1"/>
          </a:gradFill>
          <a:ln w="9525">
            <a:noFill/>
            <a:miter lim="800000"/>
            <a:headEnd/>
            <a:tailEnd/>
          </a:ln>
        </p:spPr>
        <p:txBody>
          <a:bodyPr wrap="none" anchor="ctr"/>
          <a:lstStyle/>
          <a:p>
            <a:endParaRPr lang="zh-CN" altLang="zh-CN">
              <a:solidFill>
                <a:srgbClr val="000000"/>
              </a:solidFill>
            </a:endParaRPr>
          </a:p>
        </p:txBody>
      </p:sp>
      <p:sp>
        <p:nvSpPr>
          <p:cNvPr id="25603" name="AutoShape 49"/>
          <p:cNvSpPr>
            <a:spLocks noChangeArrowheads="1"/>
          </p:cNvSpPr>
          <p:nvPr/>
        </p:nvSpPr>
        <p:spPr bwMode="auto">
          <a:xfrm>
            <a:off x="107950" y="1123950"/>
            <a:ext cx="1831975" cy="879475"/>
          </a:xfrm>
          <a:prstGeom prst="roundRect">
            <a:avLst>
              <a:gd name="adj" fmla="val 32671"/>
            </a:avLst>
          </a:prstGeom>
          <a:gradFill rotWithShape="1">
            <a:gsLst>
              <a:gs pos="0">
                <a:srgbClr val="FF0000"/>
              </a:gs>
              <a:gs pos="100000">
                <a:srgbClr val="DFECED"/>
              </a:gs>
            </a:gsLst>
            <a:lin ang="5400000" scaled="1"/>
          </a:gradFill>
          <a:ln w="38100">
            <a:solidFill>
              <a:srgbClr val="B2B2B2">
                <a:alpha val="50195"/>
              </a:srgbClr>
            </a:solidFill>
            <a:round/>
            <a:headEnd/>
            <a:tailEnd/>
          </a:ln>
        </p:spPr>
        <p:txBody>
          <a:bodyPr wrap="none" anchor="ctr"/>
          <a:lstStyle/>
          <a:p>
            <a:endParaRPr lang="zh-CN" altLang="zh-CN">
              <a:solidFill>
                <a:srgbClr val="000000"/>
              </a:solidFill>
            </a:endParaRPr>
          </a:p>
        </p:txBody>
      </p:sp>
      <p:sp>
        <p:nvSpPr>
          <p:cNvPr id="25604" name="WordArt 68"/>
          <p:cNvSpPr>
            <a:spLocks noChangeArrowheads="1" noChangeShapeType="1" noTextEdit="1"/>
          </p:cNvSpPr>
          <p:nvPr/>
        </p:nvSpPr>
        <p:spPr bwMode="auto">
          <a:xfrm>
            <a:off x="396875" y="1355725"/>
            <a:ext cx="1368425" cy="352425"/>
          </a:xfrm>
          <a:prstGeom prst="rect">
            <a:avLst/>
          </a:prstGeom>
        </p:spPr>
        <p:txBody>
          <a:bodyPr wrap="none" fromWordArt="1">
            <a:prstTxWarp prst="textPlain">
              <a:avLst>
                <a:gd name="adj" fmla="val 50000"/>
              </a:avLst>
            </a:prstTxWarp>
          </a:bodyPr>
          <a:lstStyle/>
          <a:p>
            <a:r>
              <a:rPr lang="zh-CN" altLang="en-US" sz="2800" kern="10" dirty="0" smtClean="0">
                <a:ln w="9525">
                  <a:noFill/>
                  <a:round/>
                  <a:headEnd/>
                  <a:tailEnd/>
                </a:ln>
                <a:solidFill>
                  <a:srgbClr val="003300"/>
                </a:solidFill>
                <a:latin typeface="黑体"/>
                <a:ea typeface="黑体"/>
              </a:rPr>
              <a:t>注意啦</a:t>
            </a:r>
            <a:endParaRPr lang="zh-CN" altLang="en-US" sz="2800" kern="10" dirty="0">
              <a:ln w="9525">
                <a:noFill/>
                <a:round/>
                <a:headEnd/>
                <a:tailEnd/>
              </a:ln>
              <a:solidFill>
                <a:srgbClr val="003300"/>
              </a:solidFill>
              <a:latin typeface="黑体"/>
              <a:ea typeface="黑体"/>
            </a:endParaRPr>
          </a:p>
        </p:txBody>
      </p:sp>
      <p:sp>
        <p:nvSpPr>
          <p:cNvPr id="15365" name="Rectangle 71"/>
          <p:cNvSpPr>
            <a:spLocks noChangeArrowheads="1"/>
          </p:cNvSpPr>
          <p:nvPr/>
        </p:nvSpPr>
        <p:spPr bwMode="auto">
          <a:xfrm>
            <a:off x="1835150" y="1196975"/>
            <a:ext cx="6567488" cy="898525"/>
          </a:xfrm>
          <a:prstGeom prst="rect">
            <a:avLst/>
          </a:prstGeom>
          <a:gradFill rotWithShape="1">
            <a:gsLst>
              <a:gs pos="0">
                <a:schemeClr val="bg1">
                  <a:alpha val="0"/>
                </a:schemeClr>
              </a:gs>
              <a:gs pos="100000">
                <a:srgbClr val="FEDAD6"/>
              </a:gs>
            </a:gsLst>
            <a:lin ang="0" scaled="1"/>
          </a:gradFill>
          <a:ln w="9525">
            <a:noFill/>
            <a:miter lim="800000"/>
            <a:headEnd/>
            <a:tailEnd/>
          </a:ln>
        </p:spPr>
        <p:txBody>
          <a:bodyPr wrap="none" rIns="252000" anchor="ctr"/>
          <a:lstStyle/>
          <a:p>
            <a:pPr algn="r" latinLnBrk="1"/>
            <a:endParaRPr lang="zh-CN" altLang="zh-CN">
              <a:solidFill>
                <a:srgbClr val="000000"/>
              </a:solidFill>
            </a:endParaRPr>
          </a:p>
        </p:txBody>
      </p:sp>
      <p:grpSp>
        <p:nvGrpSpPr>
          <p:cNvPr id="2" name="Group 6"/>
          <p:cNvGrpSpPr>
            <a:grpSpLocks/>
          </p:cNvGrpSpPr>
          <p:nvPr/>
        </p:nvGrpSpPr>
        <p:grpSpPr bwMode="auto">
          <a:xfrm>
            <a:off x="1142976" y="2060575"/>
            <a:ext cx="7358114" cy="2868623"/>
            <a:chOff x="0" y="0"/>
            <a:chExt cx="4075" cy="2087"/>
          </a:xfrm>
        </p:grpSpPr>
        <p:sp>
          <p:nvSpPr>
            <p:cNvPr id="25617" name="AutoShape 4"/>
            <p:cNvSpPr>
              <a:spLocks noChangeArrowheads="1"/>
            </p:cNvSpPr>
            <p:nvPr/>
          </p:nvSpPr>
          <p:spPr bwMode="auto">
            <a:xfrm>
              <a:off x="0" y="0"/>
              <a:ext cx="4075" cy="2087"/>
            </a:xfrm>
            <a:prstGeom prst="upArrow">
              <a:avLst>
                <a:gd name="adj1" fmla="val 73769"/>
                <a:gd name="adj2" fmla="val 32588"/>
              </a:avLst>
            </a:prstGeom>
            <a:gradFill rotWithShape="1">
              <a:gsLst>
                <a:gs pos="0">
                  <a:schemeClr val="hlink"/>
                </a:gs>
                <a:gs pos="100000">
                  <a:srgbClr val="FFFFFF"/>
                </a:gs>
              </a:gsLst>
              <a:lin ang="5400000" scaled="1"/>
            </a:gradFill>
            <a:ln w="9525">
              <a:noFill/>
              <a:miter lim="800000"/>
              <a:headEnd/>
              <a:tailEnd/>
            </a:ln>
          </p:spPr>
          <p:txBody>
            <a:bodyPr wrap="none" anchor="ctr"/>
            <a:lstStyle/>
            <a:p>
              <a:endParaRPr lang="zh-CN" altLang="zh-CN">
                <a:solidFill>
                  <a:srgbClr val="000000"/>
                </a:solidFill>
              </a:endParaRPr>
            </a:p>
          </p:txBody>
        </p:sp>
        <p:sp>
          <p:nvSpPr>
            <p:cNvPr id="25618" name="Text Box 13"/>
            <p:cNvSpPr txBox="1">
              <a:spLocks noChangeArrowheads="1"/>
            </p:cNvSpPr>
            <p:nvPr/>
          </p:nvSpPr>
          <p:spPr bwMode="auto">
            <a:xfrm>
              <a:off x="1981" y="363"/>
              <a:ext cx="94" cy="173"/>
            </a:xfrm>
            <a:prstGeom prst="rect">
              <a:avLst/>
            </a:prstGeom>
            <a:noFill/>
            <a:ln w="9525">
              <a:noFill/>
              <a:miter lim="800000"/>
              <a:headEnd/>
              <a:tailEnd/>
            </a:ln>
          </p:spPr>
          <p:txBody>
            <a:bodyPr wrap="none">
              <a:spAutoFit/>
            </a:bodyPr>
            <a:lstStyle/>
            <a:p>
              <a:pPr eaLnBrk="0" hangingPunct="0"/>
              <a:endParaRPr lang="en-US" altLang="zh-CN" sz="2000">
                <a:solidFill>
                  <a:srgbClr val="C00000"/>
                </a:solidFill>
                <a:ea typeface="微软雅黑" pitchFamily="34" charset="-122"/>
              </a:endParaRPr>
            </a:p>
          </p:txBody>
        </p:sp>
      </p:grpSp>
      <p:grpSp>
        <p:nvGrpSpPr>
          <p:cNvPr id="3" name="Group 9"/>
          <p:cNvGrpSpPr>
            <a:grpSpLocks/>
          </p:cNvGrpSpPr>
          <p:nvPr/>
        </p:nvGrpSpPr>
        <p:grpSpPr bwMode="auto">
          <a:xfrm>
            <a:off x="1258888" y="4292600"/>
            <a:ext cx="3313112" cy="1565292"/>
            <a:chOff x="0" y="0"/>
            <a:chExt cx="1815" cy="1700"/>
          </a:xfrm>
        </p:grpSpPr>
        <p:sp>
          <p:nvSpPr>
            <p:cNvPr id="25615" name="AutoShape 6"/>
            <p:cNvSpPr>
              <a:spLocks noChangeArrowheads="1"/>
            </p:cNvSpPr>
            <p:nvPr/>
          </p:nvSpPr>
          <p:spPr bwMode="auto">
            <a:xfrm>
              <a:off x="0" y="0"/>
              <a:ext cx="1815" cy="1700"/>
            </a:xfrm>
            <a:prstGeom prst="upArrow">
              <a:avLst>
                <a:gd name="adj1" fmla="val 72694"/>
                <a:gd name="adj2" fmla="val 33931"/>
              </a:avLst>
            </a:prstGeom>
            <a:gradFill rotWithShape="1">
              <a:gsLst>
                <a:gs pos="0">
                  <a:schemeClr val="accent1"/>
                </a:gs>
                <a:gs pos="100000">
                  <a:srgbClr val="FFFFFF"/>
                </a:gs>
              </a:gsLst>
              <a:lin ang="5400000" scaled="1"/>
            </a:gradFill>
            <a:ln w="9525">
              <a:noFill/>
              <a:miter lim="800000"/>
              <a:headEnd/>
              <a:tailEnd/>
            </a:ln>
          </p:spPr>
          <p:txBody>
            <a:bodyPr wrap="none" anchor="ctr"/>
            <a:lstStyle/>
            <a:p>
              <a:endParaRPr lang="zh-CN" altLang="zh-CN">
                <a:solidFill>
                  <a:srgbClr val="000000"/>
                </a:solidFill>
              </a:endParaRPr>
            </a:p>
          </p:txBody>
        </p:sp>
        <p:sp>
          <p:nvSpPr>
            <p:cNvPr id="25616" name="Text Box 12"/>
            <p:cNvSpPr txBox="1">
              <a:spLocks noChangeArrowheads="1"/>
            </p:cNvSpPr>
            <p:nvPr/>
          </p:nvSpPr>
          <p:spPr bwMode="auto">
            <a:xfrm>
              <a:off x="873" y="475"/>
              <a:ext cx="101" cy="263"/>
            </a:xfrm>
            <a:prstGeom prst="rect">
              <a:avLst/>
            </a:prstGeom>
            <a:noFill/>
            <a:ln w="9525">
              <a:noFill/>
              <a:miter lim="800000"/>
              <a:headEnd/>
              <a:tailEnd/>
            </a:ln>
          </p:spPr>
          <p:txBody>
            <a:bodyPr wrap="none">
              <a:spAutoFit/>
            </a:bodyPr>
            <a:lstStyle/>
            <a:p>
              <a:pPr eaLnBrk="0" hangingPunct="0"/>
              <a:endParaRPr lang="zh-CN" altLang="zh-CN" sz="2000">
                <a:solidFill>
                  <a:srgbClr val="000000"/>
                </a:solidFill>
                <a:ea typeface="微软雅黑" pitchFamily="34" charset="-122"/>
              </a:endParaRPr>
            </a:p>
          </p:txBody>
        </p:sp>
      </p:grpSp>
      <p:grpSp>
        <p:nvGrpSpPr>
          <p:cNvPr id="4" name="Group 12"/>
          <p:cNvGrpSpPr>
            <a:grpSpLocks/>
          </p:cNvGrpSpPr>
          <p:nvPr/>
        </p:nvGrpSpPr>
        <p:grpSpPr bwMode="auto">
          <a:xfrm>
            <a:off x="4343400" y="3689350"/>
            <a:ext cx="4086252" cy="1739914"/>
            <a:chOff x="0" y="0"/>
            <a:chExt cx="1815" cy="1700"/>
          </a:xfrm>
        </p:grpSpPr>
        <p:sp>
          <p:nvSpPr>
            <p:cNvPr id="25613" name="AutoShape 6"/>
            <p:cNvSpPr>
              <a:spLocks noChangeArrowheads="1"/>
            </p:cNvSpPr>
            <p:nvPr/>
          </p:nvSpPr>
          <p:spPr bwMode="auto">
            <a:xfrm>
              <a:off x="0" y="0"/>
              <a:ext cx="1815" cy="1700"/>
            </a:xfrm>
            <a:prstGeom prst="upArrow">
              <a:avLst>
                <a:gd name="adj1" fmla="val 72694"/>
                <a:gd name="adj2" fmla="val 33931"/>
              </a:avLst>
            </a:prstGeom>
            <a:gradFill rotWithShape="1">
              <a:gsLst>
                <a:gs pos="0">
                  <a:schemeClr val="accent1"/>
                </a:gs>
                <a:gs pos="100000">
                  <a:srgbClr val="FFFFFF"/>
                </a:gs>
              </a:gsLst>
              <a:lin ang="5400000" scaled="1"/>
            </a:gradFill>
            <a:ln w="9525">
              <a:noFill/>
              <a:miter lim="800000"/>
              <a:headEnd/>
              <a:tailEnd/>
            </a:ln>
          </p:spPr>
          <p:txBody>
            <a:bodyPr wrap="none" anchor="ctr"/>
            <a:lstStyle/>
            <a:p>
              <a:endParaRPr lang="zh-CN" altLang="zh-CN">
                <a:solidFill>
                  <a:srgbClr val="000000"/>
                </a:solidFill>
              </a:endParaRPr>
            </a:p>
          </p:txBody>
        </p:sp>
        <p:sp>
          <p:nvSpPr>
            <p:cNvPr id="25614" name="Text Box 12"/>
            <p:cNvSpPr txBox="1">
              <a:spLocks noChangeArrowheads="1"/>
            </p:cNvSpPr>
            <p:nvPr/>
          </p:nvSpPr>
          <p:spPr bwMode="auto">
            <a:xfrm>
              <a:off x="823" y="481"/>
              <a:ext cx="99" cy="213"/>
            </a:xfrm>
            <a:prstGeom prst="rect">
              <a:avLst/>
            </a:prstGeom>
            <a:noFill/>
            <a:ln w="9525">
              <a:noFill/>
              <a:miter lim="800000"/>
              <a:headEnd/>
              <a:tailEnd/>
            </a:ln>
          </p:spPr>
          <p:txBody>
            <a:bodyPr wrap="none">
              <a:spAutoFit/>
            </a:bodyPr>
            <a:lstStyle/>
            <a:p>
              <a:pPr eaLnBrk="0" hangingPunct="0"/>
              <a:endParaRPr lang="zh-CN" altLang="zh-CN" sz="2000">
                <a:solidFill>
                  <a:srgbClr val="000000"/>
                </a:solidFill>
                <a:ea typeface="微软雅黑" pitchFamily="34" charset="-122"/>
              </a:endParaRPr>
            </a:p>
          </p:txBody>
        </p:sp>
      </p:grpSp>
      <p:sp>
        <p:nvSpPr>
          <p:cNvPr id="15375" name="Text Box 24"/>
          <p:cNvSpPr txBox="1">
            <a:spLocks noChangeArrowheads="1"/>
          </p:cNvSpPr>
          <p:nvPr/>
        </p:nvSpPr>
        <p:spPr bwMode="auto">
          <a:xfrm>
            <a:off x="4724400" y="4876800"/>
            <a:ext cx="2743200" cy="461665"/>
          </a:xfrm>
          <a:prstGeom prst="rect">
            <a:avLst/>
          </a:prstGeom>
          <a:noFill/>
          <a:ln w="9525">
            <a:noFill/>
            <a:miter lim="800000"/>
            <a:headEnd/>
            <a:tailEnd/>
          </a:ln>
        </p:spPr>
        <p:txBody>
          <a:bodyPr>
            <a:spAutoFit/>
          </a:bodyPr>
          <a:lstStyle/>
          <a:p>
            <a:pPr>
              <a:spcBef>
                <a:spcPct val="50000"/>
              </a:spcBef>
            </a:pPr>
            <a:r>
              <a:rPr lang="zh-CN" altLang="en-US" sz="2400" dirty="0" smtClean="0">
                <a:solidFill>
                  <a:srgbClr val="000000"/>
                </a:solidFill>
                <a:latin typeface="方正舒体" pitchFamily="2" charset="-122"/>
                <a:ea typeface="方正舒体" pitchFamily="2" charset="-122"/>
              </a:rPr>
              <a:t> 要</a:t>
            </a:r>
            <a:r>
              <a:rPr lang="zh-CN" altLang="en-US" sz="2400" dirty="0">
                <a:solidFill>
                  <a:srgbClr val="000000"/>
                </a:solidFill>
                <a:latin typeface="方正舒体" pitchFamily="2" charset="-122"/>
                <a:ea typeface="方正舒体" pitchFamily="2" charset="-122"/>
              </a:rPr>
              <a:t>与学生进行互动</a:t>
            </a:r>
          </a:p>
        </p:txBody>
      </p:sp>
      <p:sp>
        <p:nvSpPr>
          <p:cNvPr id="15376" name="Text Box 25"/>
          <p:cNvSpPr txBox="1">
            <a:spLocks noChangeArrowheads="1"/>
          </p:cNvSpPr>
          <p:nvPr/>
        </p:nvSpPr>
        <p:spPr bwMode="auto">
          <a:xfrm>
            <a:off x="1835150" y="5300663"/>
            <a:ext cx="2355850" cy="461962"/>
          </a:xfrm>
          <a:prstGeom prst="rect">
            <a:avLst/>
          </a:prstGeom>
          <a:noFill/>
          <a:ln w="9525">
            <a:noFill/>
            <a:miter lim="800000"/>
            <a:headEnd/>
            <a:tailEnd/>
          </a:ln>
        </p:spPr>
        <p:txBody>
          <a:bodyPr>
            <a:spAutoFit/>
          </a:bodyPr>
          <a:lstStyle/>
          <a:p>
            <a:pPr>
              <a:spcBef>
                <a:spcPct val="50000"/>
              </a:spcBef>
            </a:pPr>
            <a:r>
              <a:rPr lang="zh-CN" altLang="en-US" sz="2400" dirty="0">
                <a:solidFill>
                  <a:srgbClr val="000000"/>
                </a:solidFill>
                <a:latin typeface="方正舒体" pitchFamily="2" charset="-122"/>
                <a:ea typeface="方正舒体" pitchFamily="2" charset="-122"/>
              </a:rPr>
              <a:t>要及时更新信息</a:t>
            </a:r>
          </a:p>
        </p:txBody>
      </p:sp>
      <p:sp>
        <p:nvSpPr>
          <p:cNvPr id="15377" name="Text Box 26"/>
          <p:cNvSpPr txBox="1">
            <a:spLocks noChangeArrowheads="1"/>
          </p:cNvSpPr>
          <p:nvPr/>
        </p:nvSpPr>
        <p:spPr bwMode="auto">
          <a:xfrm>
            <a:off x="2195513" y="3028950"/>
            <a:ext cx="5111750" cy="794064"/>
          </a:xfrm>
          <a:prstGeom prst="rect">
            <a:avLst/>
          </a:prstGeom>
          <a:noFill/>
          <a:ln w="9525">
            <a:noFill/>
            <a:miter lim="800000"/>
            <a:headEnd/>
            <a:tailEnd/>
          </a:ln>
        </p:spPr>
        <p:txBody>
          <a:bodyPr>
            <a:spAutoFit/>
          </a:bodyPr>
          <a:lstStyle/>
          <a:p>
            <a:pPr>
              <a:lnSpc>
                <a:spcPct val="90000"/>
              </a:lnSpc>
              <a:spcBef>
                <a:spcPct val="20000"/>
              </a:spcBef>
            </a:pPr>
            <a:r>
              <a:rPr lang="zh-CN" altLang="en-US" sz="1600" dirty="0">
                <a:solidFill>
                  <a:srgbClr val="000000"/>
                </a:solidFill>
                <a:latin typeface="方正舒体" pitchFamily="2" charset="-122"/>
                <a:ea typeface="方正舒体" pitchFamily="2" charset="-122"/>
              </a:rPr>
              <a:t>              </a:t>
            </a:r>
            <a:r>
              <a:rPr lang="zh-CN" altLang="en-US" sz="1600" dirty="0" smtClean="0">
                <a:solidFill>
                  <a:srgbClr val="000000"/>
                </a:solidFill>
                <a:latin typeface="方正舒体" pitchFamily="2" charset="-122"/>
                <a:ea typeface="方正舒体" pitchFamily="2" charset="-122"/>
              </a:rPr>
              <a:t>           </a:t>
            </a:r>
            <a:r>
              <a:rPr lang="zh-CN" altLang="en-US" sz="2400" dirty="0" smtClean="0">
                <a:solidFill>
                  <a:srgbClr val="000000"/>
                </a:solidFill>
                <a:latin typeface="方正舒体" pitchFamily="2" charset="-122"/>
                <a:ea typeface="方正舒体" pitchFamily="2" charset="-122"/>
              </a:rPr>
              <a:t>要</a:t>
            </a:r>
            <a:r>
              <a:rPr lang="zh-CN" altLang="en-US" sz="2400" dirty="0">
                <a:solidFill>
                  <a:srgbClr val="000000"/>
                </a:solidFill>
                <a:latin typeface="方正舒体" pitchFamily="2" charset="-122"/>
                <a:ea typeface="方正舒体" pitchFamily="2" charset="-122"/>
              </a:rPr>
              <a:t>坚持实名制原则</a:t>
            </a:r>
          </a:p>
          <a:p>
            <a:pPr>
              <a:spcBef>
                <a:spcPct val="50000"/>
              </a:spcBef>
            </a:pPr>
            <a:endParaRPr lang="zh-CN" altLang="en-US" sz="1600" dirty="0">
              <a:solidFill>
                <a:srgbClr val="000000"/>
              </a:solidFill>
            </a:endParaRPr>
          </a:p>
        </p:txBody>
      </p:sp>
      <p:sp>
        <p:nvSpPr>
          <p:cNvPr id="15378" name="Text Box 28"/>
          <p:cNvSpPr txBox="1">
            <a:spLocks noChangeArrowheads="1"/>
          </p:cNvSpPr>
          <p:nvPr/>
        </p:nvSpPr>
        <p:spPr bwMode="auto">
          <a:xfrm>
            <a:off x="1643042" y="0"/>
            <a:ext cx="6553200" cy="1092607"/>
          </a:xfrm>
          <a:prstGeom prst="rect">
            <a:avLst/>
          </a:prstGeom>
          <a:noFill/>
          <a:ln w="9525">
            <a:noFill/>
            <a:miter lim="800000"/>
            <a:headEnd/>
            <a:tailEnd/>
          </a:ln>
        </p:spPr>
        <p:txBody>
          <a:bodyPr>
            <a:spAutoFit/>
          </a:bodyPr>
          <a:lstStyle/>
          <a:p>
            <a:pPr latinLnBrk="1">
              <a:defRPr/>
            </a:pPr>
            <a:r>
              <a:rPr lang="zh-CN" altLang="en-US" sz="2000" dirty="0" smtClean="0">
                <a:solidFill>
                  <a:srgbClr val="000066"/>
                </a:solidFill>
                <a:latin typeface="黑体" pitchFamily="49" charset="-122"/>
                <a:ea typeface="黑体" pitchFamily="49" charset="-122"/>
                <a:cs typeface="+mj-cs"/>
              </a:rPr>
              <a:t>（三）善于</a:t>
            </a:r>
            <a:r>
              <a:rPr lang="zh-CN" altLang="en-US" sz="2000" dirty="0">
                <a:solidFill>
                  <a:srgbClr val="000066"/>
                </a:solidFill>
                <a:latin typeface="黑体" pitchFamily="49" charset="-122"/>
                <a:ea typeface="黑体" pitchFamily="49" charset="-122"/>
                <a:cs typeface="+mj-cs"/>
              </a:rPr>
              <a:t>把握和总结开展网络思想政治教育的规律</a:t>
            </a:r>
          </a:p>
          <a:p>
            <a:pPr latinLnBrk="1">
              <a:defRPr/>
            </a:pPr>
            <a:endParaRPr lang="zh-CN" dirty="0">
              <a:solidFill>
                <a:srgbClr val="000000"/>
              </a:solidFill>
              <a:ea typeface="黑体" pitchFamily="49" charset="-122"/>
            </a:endParaRPr>
          </a:p>
          <a:p>
            <a:pPr>
              <a:spcBef>
                <a:spcPct val="50000"/>
              </a:spcBef>
              <a:defRPr/>
            </a:pPr>
            <a:endParaRPr lang="zh-CN" altLang="zh-CN" dirty="0">
              <a:solidFill>
                <a:srgbClr val="000000"/>
              </a:solidFill>
              <a:ea typeface="黑体" pitchFamily="49" charset="-122"/>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5378"/>
                                        </p:tgtEl>
                                        <p:attrNameLst>
                                          <p:attrName>style.visibility</p:attrName>
                                        </p:attrNameLst>
                                      </p:cBhvr>
                                      <p:to>
                                        <p:strVal val="visible"/>
                                      </p:to>
                                    </p:set>
                                    <p:anim calcmode="lin" valueType="num">
                                      <p:cBhvr>
                                        <p:cTn id="7" dur="1000" fill="hold"/>
                                        <p:tgtEl>
                                          <p:spTgt spid="15378"/>
                                        </p:tgtEl>
                                        <p:attrNameLst>
                                          <p:attrName>ppt_w</p:attrName>
                                        </p:attrNameLst>
                                      </p:cBhvr>
                                      <p:tavLst>
                                        <p:tav tm="0">
                                          <p:val>
                                            <p:fltVal val="0"/>
                                          </p:val>
                                        </p:tav>
                                        <p:tav tm="100000">
                                          <p:val>
                                            <p:strVal val="#ppt_w"/>
                                          </p:val>
                                        </p:tav>
                                      </p:tavLst>
                                    </p:anim>
                                    <p:anim calcmode="lin" valueType="num">
                                      <p:cBhvr>
                                        <p:cTn id="8" dur="1000" fill="hold"/>
                                        <p:tgtEl>
                                          <p:spTgt spid="15378"/>
                                        </p:tgtEl>
                                        <p:attrNameLst>
                                          <p:attrName>ppt_h</p:attrName>
                                        </p:attrNameLst>
                                      </p:cBhvr>
                                      <p:tavLst>
                                        <p:tav tm="0">
                                          <p:val>
                                            <p:fltVal val="0"/>
                                          </p:val>
                                        </p:tav>
                                        <p:tav tm="100000">
                                          <p:val>
                                            <p:strVal val="#ppt_h"/>
                                          </p:val>
                                        </p:tav>
                                      </p:tavLst>
                                    </p:anim>
                                    <p:anim calcmode="lin" valueType="num">
                                      <p:cBhvr>
                                        <p:cTn id="9" dur="1000" fill="hold"/>
                                        <p:tgtEl>
                                          <p:spTgt spid="15378"/>
                                        </p:tgtEl>
                                        <p:attrNameLst>
                                          <p:attrName>style.rotation</p:attrName>
                                        </p:attrNameLst>
                                      </p:cBhvr>
                                      <p:tavLst>
                                        <p:tav tm="0">
                                          <p:val>
                                            <p:fltVal val="90"/>
                                          </p:val>
                                        </p:tav>
                                        <p:tav tm="100000">
                                          <p:val>
                                            <p:fltVal val="0"/>
                                          </p:val>
                                        </p:tav>
                                      </p:tavLst>
                                    </p:anim>
                                    <p:animEffect transition="in" filter="fade">
                                      <p:cBhvr>
                                        <p:cTn id="10" dur="1000"/>
                                        <p:tgtEl>
                                          <p:spTgt spid="1537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25603" grpId="0" animBg="1"/>
      <p:bldP spid="25604" grpId="0"/>
      <p:bldP spid="15365" grpId="0" animBg="1"/>
      <p:bldP spid="15375" grpId="0"/>
      <p:bldP spid="15376" grpId="0"/>
      <p:bldP spid="15377" grpId="0"/>
      <p:bldP spid="1537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11"/>
          <p:cNvSpPr>
            <a:spLocks noChangeArrowheads="1"/>
          </p:cNvSpPr>
          <p:nvPr/>
        </p:nvSpPr>
        <p:spPr bwMode="auto">
          <a:xfrm>
            <a:off x="2674938" y="3921125"/>
            <a:ext cx="3625850" cy="1863725"/>
          </a:xfrm>
          <a:prstGeom prst="ellipse">
            <a:avLst/>
          </a:prstGeom>
          <a:gradFill rotWithShape="1">
            <a:gsLst>
              <a:gs pos="0">
                <a:schemeClr val="tx1"/>
              </a:gs>
              <a:gs pos="100000">
                <a:schemeClr val="folHlink">
                  <a:alpha val="0"/>
                </a:schemeClr>
              </a:gs>
            </a:gsLst>
            <a:path path="shape">
              <a:fillToRect l="50000" t="50000" r="50000" b="50000"/>
            </a:path>
          </a:gradFill>
          <a:ln w="9525">
            <a:noFill/>
            <a:round/>
            <a:headEnd/>
            <a:tailEnd/>
          </a:ln>
        </p:spPr>
        <p:txBody>
          <a:bodyPr wrap="none" anchor="ctr"/>
          <a:lstStyle/>
          <a:p>
            <a:endParaRPr lang="zh-CN" altLang="zh-CN">
              <a:solidFill>
                <a:srgbClr val="000000"/>
              </a:solidFill>
            </a:endParaRPr>
          </a:p>
        </p:txBody>
      </p:sp>
      <p:sp>
        <p:nvSpPr>
          <p:cNvPr id="16387" name="AutoShape 26"/>
          <p:cNvSpPr>
            <a:spLocks noChangeArrowheads="1"/>
          </p:cNvSpPr>
          <p:nvPr/>
        </p:nvSpPr>
        <p:spPr bwMode="auto">
          <a:xfrm>
            <a:off x="0" y="2776538"/>
            <a:ext cx="3563938" cy="3609975"/>
          </a:xfrm>
          <a:prstGeom prst="rightArrow">
            <a:avLst>
              <a:gd name="adj1" fmla="val 90630"/>
              <a:gd name="adj2" fmla="val 32264"/>
            </a:avLst>
          </a:prstGeom>
          <a:solidFill>
            <a:srgbClr val="B2B2B2">
              <a:alpha val="39999"/>
            </a:srgbClr>
          </a:solidFill>
          <a:ln w="9525">
            <a:noFill/>
            <a:miter lim="800000"/>
            <a:headEnd/>
            <a:tailEnd/>
          </a:ln>
        </p:spPr>
        <p:txBody>
          <a:bodyPr wrap="none" anchor="ctr"/>
          <a:lstStyle/>
          <a:p>
            <a:pPr>
              <a:buClr>
                <a:srgbClr val="FFCC66"/>
              </a:buClr>
              <a:buFont typeface="Wingdings" pitchFamily="2" charset="2"/>
              <a:buNone/>
              <a:defRPr/>
            </a:pPr>
            <a:endParaRPr lang="en-US" sz="1600">
              <a:solidFill>
                <a:srgbClr val="000000"/>
              </a:solidFill>
              <a:effectLst>
                <a:outerShdw blurRad="38100" dist="38100" dir="2700000" algn="tl">
                  <a:srgbClr val="FFFFFF"/>
                </a:outerShdw>
              </a:effectLst>
              <a:latin typeface="HY헤드라인M"/>
              <a:ea typeface="HY헤드라인M"/>
              <a:cs typeface="HY헤드라인M"/>
            </a:endParaRPr>
          </a:p>
          <a:p>
            <a:pPr>
              <a:buClr>
                <a:srgbClr val="FFCC66"/>
              </a:buClr>
              <a:buFont typeface="Wingdings" pitchFamily="2" charset="2"/>
              <a:buNone/>
              <a:defRPr/>
            </a:pPr>
            <a:endParaRPr lang="en-US" sz="1600">
              <a:solidFill>
                <a:srgbClr val="000000"/>
              </a:solidFill>
              <a:effectLst>
                <a:outerShdw blurRad="38100" dist="38100" dir="2700000" algn="tl">
                  <a:srgbClr val="FFFFFF"/>
                </a:outerShdw>
              </a:effectLst>
              <a:latin typeface="HY헤드라인M"/>
              <a:ea typeface="HY헤드라인M"/>
              <a:cs typeface="HY헤드라인M"/>
            </a:endParaRPr>
          </a:p>
          <a:p>
            <a:pPr>
              <a:buClr>
                <a:srgbClr val="FFCC66"/>
              </a:buClr>
              <a:buFont typeface="Wingdings" pitchFamily="2" charset="2"/>
              <a:buNone/>
              <a:defRPr/>
            </a:pPr>
            <a:endParaRPr lang="en-US" sz="1600">
              <a:solidFill>
                <a:srgbClr val="000000"/>
              </a:solidFill>
              <a:effectLst>
                <a:outerShdw blurRad="38100" dist="38100" dir="2700000" algn="tl">
                  <a:srgbClr val="FFFFFF"/>
                </a:outerShdw>
              </a:effectLst>
              <a:latin typeface="HY헤드라인M"/>
              <a:ea typeface="HY헤드라인M"/>
              <a:cs typeface="HY헤드라인M"/>
            </a:endParaRPr>
          </a:p>
        </p:txBody>
      </p:sp>
      <p:sp>
        <p:nvSpPr>
          <p:cNvPr id="16388" name="AutoShape 27"/>
          <p:cNvSpPr>
            <a:spLocks noChangeArrowheads="1"/>
          </p:cNvSpPr>
          <p:nvPr/>
        </p:nvSpPr>
        <p:spPr bwMode="auto">
          <a:xfrm>
            <a:off x="1000100" y="1357298"/>
            <a:ext cx="7391400" cy="828675"/>
          </a:xfrm>
          <a:prstGeom prst="roundRect">
            <a:avLst>
              <a:gd name="adj" fmla="val 50000"/>
            </a:avLst>
          </a:prstGeom>
          <a:gradFill rotWithShape="1">
            <a:gsLst>
              <a:gs pos="0">
                <a:srgbClr val="808080"/>
              </a:gs>
              <a:gs pos="50000">
                <a:srgbClr val="C9C9C9"/>
              </a:gs>
              <a:gs pos="100000">
                <a:srgbClr val="808080"/>
              </a:gs>
            </a:gsLst>
            <a:lin ang="5400000" scaled="1"/>
          </a:gradFill>
          <a:ln w="38100">
            <a:solidFill>
              <a:srgbClr val="FFFFFF">
                <a:alpha val="50195"/>
              </a:srgbClr>
            </a:solidFill>
            <a:round/>
            <a:headEnd/>
            <a:tailEnd/>
          </a:ln>
        </p:spPr>
        <p:txBody>
          <a:bodyPr wrap="none" anchor="ctr"/>
          <a:lstStyle/>
          <a:p>
            <a:r>
              <a:rPr lang="zh-CN" altLang="en-US" sz="2800" dirty="0" smtClean="0">
                <a:latin typeface="黑体" pitchFamily="2" charset="-122"/>
                <a:ea typeface="黑体" pitchFamily="2" charset="-122"/>
              </a:rPr>
              <a:t>（四）要</a:t>
            </a:r>
            <a:r>
              <a:rPr lang="zh-CN" altLang="en-US" sz="2800" dirty="0">
                <a:latin typeface="黑体" pitchFamily="2" charset="-122"/>
                <a:ea typeface="黑体" pitchFamily="2" charset="-122"/>
              </a:rPr>
              <a:t>树立咬定青山不放松的决心和毅力</a:t>
            </a:r>
          </a:p>
        </p:txBody>
      </p:sp>
      <p:sp>
        <p:nvSpPr>
          <p:cNvPr id="16389" name="AutoShape 29"/>
          <p:cNvSpPr>
            <a:spLocks noChangeArrowheads="1"/>
          </p:cNvSpPr>
          <p:nvPr/>
        </p:nvSpPr>
        <p:spPr bwMode="auto">
          <a:xfrm>
            <a:off x="5576888" y="2760663"/>
            <a:ext cx="3603625" cy="3638550"/>
          </a:xfrm>
          <a:prstGeom prst="leftArrow">
            <a:avLst>
              <a:gd name="adj1" fmla="val 91454"/>
              <a:gd name="adj2" fmla="val 33287"/>
            </a:avLst>
          </a:prstGeom>
          <a:solidFill>
            <a:srgbClr val="B2B2B2">
              <a:alpha val="39999"/>
            </a:srgbClr>
          </a:solidFill>
          <a:ln w="9525">
            <a:noFill/>
            <a:miter lim="800000"/>
            <a:headEnd/>
            <a:tailEnd/>
          </a:ln>
        </p:spPr>
        <p:txBody>
          <a:bodyPr wrap="none" anchor="ctr"/>
          <a:lstStyle/>
          <a:p>
            <a:pPr>
              <a:buClr>
                <a:srgbClr val="FFCC66"/>
              </a:buClr>
              <a:buFont typeface="Wingdings" pitchFamily="2" charset="2"/>
              <a:buNone/>
              <a:defRPr/>
            </a:pPr>
            <a:endParaRPr lang="zh-CN" altLang="zh-CN" sz="1600">
              <a:solidFill>
                <a:srgbClr val="000000"/>
              </a:solidFill>
              <a:effectLst>
                <a:outerShdw blurRad="38100" dist="38100" dir="2700000" algn="tl">
                  <a:srgbClr val="FFFFFF"/>
                </a:outerShdw>
              </a:effectLst>
              <a:latin typeface="HY헤드라인M"/>
              <a:ea typeface="HY헤드라인M"/>
              <a:cs typeface="HY헤드라인M"/>
            </a:endParaRPr>
          </a:p>
        </p:txBody>
      </p:sp>
      <p:sp>
        <p:nvSpPr>
          <p:cNvPr id="16390" name="AutoShape 30"/>
          <p:cNvSpPr>
            <a:spLocks noChangeArrowheads="1"/>
          </p:cNvSpPr>
          <p:nvPr/>
        </p:nvSpPr>
        <p:spPr bwMode="auto">
          <a:xfrm>
            <a:off x="2198688" y="2378075"/>
            <a:ext cx="4752975" cy="1012825"/>
          </a:xfrm>
          <a:prstGeom prst="triangle">
            <a:avLst>
              <a:gd name="adj" fmla="val 50000"/>
            </a:avLst>
          </a:prstGeom>
          <a:gradFill rotWithShape="1">
            <a:gsLst>
              <a:gs pos="0">
                <a:schemeClr val="tx1">
                  <a:alpha val="79999"/>
                </a:schemeClr>
              </a:gs>
              <a:gs pos="100000">
                <a:schemeClr val="tx2">
                  <a:alpha val="0"/>
                </a:schemeClr>
              </a:gs>
            </a:gsLst>
            <a:lin ang="5400000" scaled="1"/>
          </a:gradFill>
          <a:ln w="9525">
            <a:noFill/>
            <a:miter lim="800000"/>
            <a:headEnd/>
            <a:tailEnd/>
          </a:ln>
        </p:spPr>
        <p:txBody>
          <a:bodyPr wrap="none" anchor="ctr"/>
          <a:lstStyle/>
          <a:p>
            <a:endParaRPr lang="zh-CN" altLang="zh-CN">
              <a:solidFill>
                <a:srgbClr val="000000"/>
              </a:solidFill>
            </a:endParaRPr>
          </a:p>
        </p:txBody>
      </p:sp>
      <p:sp>
        <p:nvSpPr>
          <p:cNvPr id="16391" name="AutoShape 32"/>
          <p:cNvSpPr>
            <a:spLocks noChangeArrowheads="1"/>
          </p:cNvSpPr>
          <p:nvPr/>
        </p:nvSpPr>
        <p:spPr bwMode="auto">
          <a:xfrm>
            <a:off x="152400" y="2743200"/>
            <a:ext cx="3309938" cy="2757502"/>
          </a:xfrm>
          <a:prstGeom prst="rightArrow">
            <a:avLst>
              <a:gd name="adj1" fmla="val 90657"/>
              <a:gd name="adj2" fmla="val 31069"/>
            </a:avLst>
          </a:prstGeom>
          <a:gradFill rotWithShape="1">
            <a:gsLst>
              <a:gs pos="0">
                <a:srgbClr val="99CCFF"/>
              </a:gs>
              <a:gs pos="100000">
                <a:srgbClr val="6699FF"/>
              </a:gs>
            </a:gsLst>
            <a:lin ang="0" scaled="1"/>
          </a:gradFill>
          <a:ln w="9525">
            <a:noFill/>
            <a:miter lim="800000"/>
            <a:headEnd/>
            <a:tailEnd/>
          </a:ln>
        </p:spPr>
        <p:txBody>
          <a:bodyPr wrap="none" anchor="ctr"/>
          <a:lstStyle/>
          <a:p>
            <a:pPr>
              <a:buClr>
                <a:srgbClr val="FFCC66"/>
              </a:buClr>
              <a:buFont typeface="Wingdings" pitchFamily="2" charset="2"/>
              <a:buChar char="l"/>
              <a:defRPr/>
            </a:pPr>
            <a:endParaRPr lang="en-US" sz="1600">
              <a:solidFill>
                <a:srgbClr val="000000"/>
              </a:solidFill>
              <a:effectLst>
                <a:outerShdw blurRad="38100" dist="38100" dir="2700000" algn="tl">
                  <a:srgbClr val="FFFFFF"/>
                </a:outerShdw>
              </a:effectLst>
              <a:latin typeface="HY헤드라인M"/>
              <a:ea typeface="HY헤드라인M"/>
              <a:cs typeface="HY헤드라인M"/>
            </a:endParaRPr>
          </a:p>
          <a:p>
            <a:pPr>
              <a:buClr>
                <a:srgbClr val="FFCC66"/>
              </a:buClr>
              <a:defRPr/>
            </a:pPr>
            <a:endParaRPr lang="en-US" sz="2400">
              <a:effectLst>
                <a:outerShdw blurRad="38100" dist="38100" dir="2700000" algn="tl">
                  <a:srgbClr val="000000"/>
                </a:outerShdw>
              </a:effectLst>
              <a:latin typeface="HY헤드라인M"/>
              <a:ea typeface="HY헤드라인M"/>
              <a:cs typeface="HY헤드라인M"/>
            </a:endParaRPr>
          </a:p>
        </p:txBody>
      </p:sp>
      <p:sp>
        <p:nvSpPr>
          <p:cNvPr id="16392" name="Text Box 33"/>
          <p:cNvSpPr txBox="1">
            <a:spLocks noChangeArrowheads="1"/>
          </p:cNvSpPr>
          <p:nvPr/>
        </p:nvSpPr>
        <p:spPr bwMode="auto">
          <a:xfrm>
            <a:off x="228600" y="3111500"/>
            <a:ext cx="2590800" cy="1587500"/>
          </a:xfrm>
          <a:prstGeom prst="rect">
            <a:avLst/>
          </a:prstGeom>
          <a:noFill/>
          <a:ln w="9525">
            <a:noFill/>
            <a:miter lim="800000"/>
            <a:headEnd/>
            <a:tailEnd/>
          </a:ln>
        </p:spPr>
        <p:txBody>
          <a:bodyPr>
            <a:spAutoFit/>
          </a:bodyPr>
          <a:lstStyle/>
          <a:p>
            <a:pPr>
              <a:spcBef>
                <a:spcPct val="20000"/>
              </a:spcBef>
            </a:pPr>
            <a:endParaRPr lang="en-US" altLang="zh-CN" dirty="0">
              <a:solidFill>
                <a:srgbClr val="0000FF"/>
              </a:solidFill>
              <a:ea typeface="楷体_GB2312" pitchFamily="49" charset="-122"/>
            </a:endParaRPr>
          </a:p>
          <a:p>
            <a:pPr>
              <a:spcBef>
                <a:spcPct val="20000"/>
              </a:spcBef>
            </a:pPr>
            <a:endParaRPr lang="en-US" altLang="zh-CN" dirty="0">
              <a:solidFill>
                <a:srgbClr val="0000FF"/>
              </a:solidFill>
              <a:ea typeface="楷体_GB2312" pitchFamily="49" charset="-122"/>
            </a:endParaRPr>
          </a:p>
          <a:p>
            <a:pPr>
              <a:spcBef>
                <a:spcPct val="20000"/>
              </a:spcBef>
            </a:pPr>
            <a:r>
              <a:rPr lang="en-US" altLang="zh-CN" dirty="0">
                <a:solidFill>
                  <a:srgbClr val="0000FF"/>
                </a:solidFill>
                <a:ea typeface="楷体_GB2312" pitchFamily="49" charset="-122"/>
              </a:rPr>
              <a:t> </a:t>
            </a:r>
            <a:r>
              <a:rPr lang="zh-CN" altLang="en-US" dirty="0">
                <a:solidFill>
                  <a:srgbClr val="0000FF"/>
                </a:solidFill>
                <a:ea typeface="楷体_GB2312" pitchFamily="49" charset="-122"/>
              </a:rPr>
              <a:t>开展网络思想政治教育  需要时间、耐心、精力</a:t>
            </a:r>
            <a:r>
              <a:rPr lang="en-US" altLang="zh-CN" dirty="0">
                <a:solidFill>
                  <a:srgbClr val="0000FF"/>
                </a:solidFill>
                <a:ea typeface="楷体_GB2312" pitchFamily="49" charset="-122"/>
              </a:rPr>
              <a:t>………</a:t>
            </a:r>
            <a:endParaRPr lang="zh-CN" altLang="zh-CN" dirty="0">
              <a:solidFill>
                <a:srgbClr val="0000FF"/>
              </a:solidFill>
              <a:ea typeface="楷体_GB2312" pitchFamily="49" charset="-122"/>
            </a:endParaRPr>
          </a:p>
        </p:txBody>
      </p:sp>
      <p:sp>
        <p:nvSpPr>
          <p:cNvPr id="16393" name="AutoShape 34"/>
          <p:cNvSpPr>
            <a:spLocks noChangeArrowheads="1"/>
          </p:cNvSpPr>
          <p:nvPr/>
        </p:nvSpPr>
        <p:spPr bwMode="auto">
          <a:xfrm>
            <a:off x="5726113" y="2925763"/>
            <a:ext cx="3382962" cy="2574939"/>
          </a:xfrm>
          <a:prstGeom prst="leftArrow">
            <a:avLst>
              <a:gd name="adj1" fmla="val 92417"/>
              <a:gd name="adj2" fmla="val 32244"/>
            </a:avLst>
          </a:prstGeom>
          <a:gradFill rotWithShape="1">
            <a:gsLst>
              <a:gs pos="0">
                <a:srgbClr val="3366FF"/>
              </a:gs>
              <a:gs pos="100000">
                <a:schemeClr val="bg1"/>
              </a:gs>
            </a:gsLst>
            <a:lin ang="0" scaled="1"/>
          </a:gradFill>
          <a:ln w="9525">
            <a:noFill/>
            <a:miter lim="800000"/>
            <a:headEnd/>
            <a:tailEnd/>
          </a:ln>
        </p:spPr>
        <p:txBody>
          <a:bodyPr wrap="none" anchor="ctr"/>
          <a:lstStyle/>
          <a:p>
            <a:pPr>
              <a:buClr>
                <a:srgbClr val="FFCC66"/>
              </a:buClr>
              <a:buFont typeface="Wingdings" pitchFamily="2" charset="2"/>
              <a:buChar char="l"/>
              <a:defRPr/>
            </a:pPr>
            <a:endParaRPr lang="en-US" sz="1600">
              <a:solidFill>
                <a:srgbClr val="000000"/>
              </a:solidFill>
              <a:effectLst>
                <a:outerShdw blurRad="38100" dist="38100" dir="2700000" algn="tl">
                  <a:srgbClr val="FFFFFF"/>
                </a:outerShdw>
              </a:effectLst>
              <a:latin typeface="HY헤드라인M"/>
              <a:ea typeface="HY헤드라인M"/>
              <a:cs typeface="HY헤드라인M"/>
            </a:endParaRPr>
          </a:p>
          <a:p>
            <a:pPr>
              <a:buClr>
                <a:srgbClr val="FFCC66"/>
              </a:buClr>
              <a:buFont typeface="Wingdings" pitchFamily="2" charset="2"/>
              <a:buChar char="l"/>
              <a:defRPr/>
            </a:pPr>
            <a:endParaRPr lang="en-US" sz="1600">
              <a:solidFill>
                <a:srgbClr val="000000"/>
              </a:solidFill>
              <a:effectLst>
                <a:outerShdw blurRad="38100" dist="38100" dir="2700000" algn="tl">
                  <a:srgbClr val="FFFFFF"/>
                </a:outerShdw>
              </a:effectLst>
              <a:latin typeface="HY헤드라인M"/>
              <a:ea typeface="HY헤드라인M"/>
              <a:cs typeface="HY헤드라인M"/>
            </a:endParaRPr>
          </a:p>
          <a:p>
            <a:pPr>
              <a:buClr>
                <a:srgbClr val="FFCC66"/>
              </a:buClr>
              <a:defRPr/>
            </a:pPr>
            <a:endParaRPr lang="en-US" sz="2200">
              <a:solidFill>
                <a:srgbClr val="000000"/>
              </a:solidFill>
              <a:effectLst>
                <a:outerShdw blurRad="38100" dist="38100" dir="2700000" algn="tl">
                  <a:srgbClr val="FFFFFF"/>
                </a:outerShdw>
              </a:effectLst>
              <a:latin typeface="HY헤드라인M"/>
              <a:ea typeface="HY헤드라인M"/>
              <a:cs typeface="HY헤드라인M"/>
            </a:endParaRPr>
          </a:p>
        </p:txBody>
      </p:sp>
      <p:sp>
        <p:nvSpPr>
          <p:cNvPr id="16394" name="Text Box 35"/>
          <p:cNvSpPr txBox="1">
            <a:spLocks noChangeArrowheads="1"/>
          </p:cNvSpPr>
          <p:nvPr/>
        </p:nvSpPr>
        <p:spPr bwMode="auto">
          <a:xfrm>
            <a:off x="6516688" y="3111500"/>
            <a:ext cx="2592387" cy="2032000"/>
          </a:xfrm>
          <a:prstGeom prst="rect">
            <a:avLst/>
          </a:prstGeom>
          <a:noFill/>
          <a:ln w="9525">
            <a:noFill/>
            <a:miter lim="800000"/>
            <a:headEnd/>
            <a:tailEnd/>
          </a:ln>
        </p:spPr>
        <p:txBody>
          <a:bodyPr>
            <a:spAutoFit/>
          </a:bodyPr>
          <a:lstStyle/>
          <a:p>
            <a:endParaRPr lang="en-US" altLang="zh-CN" dirty="0">
              <a:solidFill>
                <a:srgbClr val="0000FF"/>
              </a:solidFill>
              <a:ea typeface="楷体_GB2312" pitchFamily="49" charset="-122"/>
            </a:endParaRPr>
          </a:p>
          <a:p>
            <a:endParaRPr lang="en-US" altLang="zh-CN" dirty="0">
              <a:solidFill>
                <a:srgbClr val="0000FF"/>
              </a:solidFill>
              <a:ea typeface="楷体_GB2312" pitchFamily="49" charset="-122"/>
            </a:endParaRPr>
          </a:p>
          <a:p>
            <a:r>
              <a:rPr lang="zh-CN" altLang="en-US" dirty="0" smtClean="0">
                <a:solidFill>
                  <a:srgbClr val="0000FF"/>
                </a:solidFill>
                <a:ea typeface="楷体_GB2312" pitchFamily="49" charset="-122"/>
              </a:rPr>
              <a:t>开展网络</a:t>
            </a:r>
            <a:r>
              <a:rPr lang="zh-CN" altLang="en-US" dirty="0">
                <a:solidFill>
                  <a:srgbClr val="0000FF"/>
                </a:solidFill>
                <a:ea typeface="楷体_GB2312" pitchFamily="49" charset="-122"/>
              </a:rPr>
              <a:t>思想政治教育需要比较多的知识积累，如心理健康知识、专业学科知识、人际交往知识、职业规划知识</a:t>
            </a:r>
            <a:r>
              <a:rPr lang="en-US" altLang="zh-CN" dirty="0">
                <a:solidFill>
                  <a:srgbClr val="0000FF"/>
                </a:solidFill>
                <a:ea typeface="楷体_GB2312" pitchFamily="49" charset="-122"/>
              </a:rPr>
              <a:t>……..</a:t>
            </a:r>
            <a:endParaRPr lang="zh-CN" altLang="zh-CN" dirty="0">
              <a:solidFill>
                <a:srgbClr val="0000FF"/>
              </a:solidFill>
              <a:ea typeface="楷体_GB2312" pitchFamily="49" charset="-122"/>
            </a:endParaRPr>
          </a:p>
        </p:txBody>
      </p:sp>
      <p:sp>
        <p:nvSpPr>
          <p:cNvPr id="16395" name="Oval 36"/>
          <p:cNvSpPr>
            <a:spLocks noChangeArrowheads="1"/>
          </p:cNvSpPr>
          <p:nvPr/>
        </p:nvSpPr>
        <p:spPr bwMode="auto">
          <a:xfrm>
            <a:off x="3521075" y="3848100"/>
            <a:ext cx="2087563" cy="1441450"/>
          </a:xfrm>
          <a:prstGeom prst="ellipse">
            <a:avLst/>
          </a:prstGeom>
          <a:gradFill rotWithShape="1">
            <a:gsLst>
              <a:gs pos="0">
                <a:schemeClr val="folHlink"/>
              </a:gs>
              <a:gs pos="100000">
                <a:srgbClr val="3333FF"/>
              </a:gs>
            </a:gsLst>
            <a:lin ang="2700000" scaled="1"/>
          </a:gradFill>
          <a:ln w="9525">
            <a:noFill/>
            <a:round/>
            <a:headEnd/>
            <a:tailEnd/>
          </a:ln>
          <a:effectLst>
            <a:prstShdw prst="shdw17" dist="17961" dir="2700000">
              <a:srgbClr val="503683"/>
            </a:prstShdw>
          </a:effectLst>
        </p:spPr>
        <p:txBody>
          <a:bodyPr wrap="none" anchor="ctr"/>
          <a:lstStyle/>
          <a:p>
            <a:pPr>
              <a:buFont typeface="Wingdings" pitchFamily="2" charset="2"/>
              <a:buNone/>
              <a:defRPr/>
            </a:pPr>
            <a:r>
              <a:rPr lang="zh-CN" altLang="en-US" sz="2000" dirty="0">
                <a:effectLst>
                  <a:outerShdw blurRad="38100" dist="38100" dir="2700000" algn="tl">
                    <a:srgbClr val="000000"/>
                  </a:outerShdw>
                </a:effectLst>
                <a:ea typeface="微软雅黑" pitchFamily="34" charset="-122"/>
              </a:rPr>
              <a:t>很难坚持</a:t>
            </a:r>
            <a:endParaRPr lang="en-US" altLang="zh-CN" sz="2000" dirty="0">
              <a:effectLst>
                <a:outerShdw blurRad="38100" dist="38100" dir="2700000" algn="tl">
                  <a:srgbClr val="000000"/>
                </a:outerShdw>
              </a:effectLst>
              <a:ea typeface="微软雅黑" pitchFamily="34" charset="-122"/>
            </a:endParaRPr>
          </a:p>
          <a:p>
            <a:pPr>
              <a:buFont typeface="Wingdings" pitchFamily="2" charset="2"/>
              <a:buNone/>
              <a:defRPr/>
            </a:pPr>
            <a:r>
              <a:rPr lang="zh-CN" altLang="en-US" sz="2000" dirty="0">
                <a:effectLst>
                  <a:outerShdw blurRad="38100" dist="38100" dir="2700000" algn="tl">
                    <a:srgbClr val="000000"/>
                  </a:outerShdw>
                </a:effectLst>
                <a:ea typeface="微软雅黑" pitchFamily="34" charset="-122"/>
              </a:rPr>
              <a:t>但要坚持</a:t>
            </a:r>
            <a:endParaRPr lang="zh-CN" sz="2000" dirty="0">
              <a:effectLst>
                <a:outerShdw blurRad="38100" dist="38100" dir="2700000" algn="tl">
                  <a:srgbClr val="000000"/>
                </a:outerShdw>
              </a:effectLst>
              <a:ea typeface="微软雅黑" pitchFamily="34" charset="-122"/>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39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39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39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38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39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39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38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autoUpdateAnimBg="0"/>
      <p:bldP spid="16389" grpId="0" animBg="1"/>
      <p:bldP spid="16390" grpId="0" animBg="1"/>
      <p:bldP spid="16391" grpId="0" animBg="1"/>
      <p:bldP spid="16392" grpId="0"/>
      <p:bldP spid="16393" grpId="0" animBg="1"/>
      <p:bldP spid="16394" grpId="0"/>
      <p:bldP spid="1639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1905000"/>
            <a:ext cx="8305800" cy="2590800"/>
          </a:xfrm>
        </p:spPr>
        <p:txBody>
          <a:bodyPr/>
          <a:lstStyle/>
          <a:p>
            <a:pPr eaLnBrk="1" hangingPunct="1"/>
            <a:r>
              <a:rPr lang="zh-CN" altLang="en-US" sz="4800" dirty="0" smtClean="0"/>
              <a:t>请各位领导、老师多多指导</a:t>
            </a:r>
            <a:r>
              <a:rPr lang="en-US" altLang="zh-CN" sz="4800" dirty="0" smtClean="0"/>
              <a:t/>
            </a:r>
            <a:br>
              <a:rPr lang="en-US" altLang="zh-CN" sz="4800" dirty="0" smtClean="0"/>
            </a:br>
            <a:r>
              <a:rPr lang="zh-CN" altLang="en-US" sz="4800" dirty="0" smtClean="0"/>
              <a:t>谢   谢！</a:t>
            </a:r>
          </a:p>
        </p:txBody>
      </p:sp>
    </p:spTree>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全景图"/>
          <p:cNvPicPr>
            <a:picLocks noChangeAspect="1" noChangeArrowheads="1"/>
          </p:cNvPicPr>
          <p:nvPr/>
        </p:nvPicPr>
        <p:blipFill>
          <a:blip r:embed="rId2">
            <a:lum bright="12000" contrast="32000"/>
          </a:blip>
          <a:srcRect/>
          <a:stretch>
            <a:fillRect/>
          </a:stretch>
        </p:blipFill>
        <p:spPr bwMode="auto">
          <a:xfrm>
            <a:off x="0" y="6215063"/>
            <a:ext cx="9144000" cy="642937"/>
          </a:xfrm>
          <a:prstGeom prst="rect">
            <a:avLst/>
          </a:prstGeom>
          <a:noFill/>
          <a:ln w="9525">
            <a:noFill/>
            <a:miter lim="800000"/>
            <a:headEnd/>
            <a:tailEnd/>
          </a:ln>
        </p:spPr>
      </p:pic>
      <p:sp>
        <p:nvSpPr>
          <p:cNvPr id="5123" name="Line 7"/>
          <p:cNvSpPr>
            <a:spLocks noChangeShapeType="1"/>
          </p:cNvSpPr>
          <p:nvPr/>
        </p:nvSpPr>
        <p:spPr bwMode="auto">
          <a:xfrm>
            <a:off x="0" y="6884988"/>
            <a:ext cx="9144000" cy="0"/>
          </a:xfrm>
          <a:prstGeom prst="line">
            <a:avLst/>
          </a:prstGeom>
          <a:noFill/>
          <a:ln w="12700">
            <a:solidFill>
              <a:srgbClr val="0033CC"/>
            </a:solidFill>
            <a:round/>
            <a:headEnd/>
            <a:tailEnd/>
          </a:ln>
          <a:effectLst>
            <a:prstShdw prst="shdw17" dist="17961" dir="2700000">
              <a:srgbClr val="003D7A"/>
            </a:prstShdw>
          </a:effectLst>
        </p:spPr>
        <p:txBody>
          <a:bodyPr/>
          <a:lstStyle/>
          <a:p>
            <a:endParaRPr lang="zh-CN" altLang="en-US"/>
          </a:p>
        </p:txBody>
      </p:sp>
      <p:sp>
        <p:nvSpPr>
          <p:cNvPr id="5124" name="Text Box 11"/>
          <p:cNvSpPr txBox="1">
            <a:spLocks noChangeArrowheads="1"/>
          </p:cNvSpPr>
          <p:nvPr/>
        </p:nvSpPr>
        <p:spPr bwMode="auto">
          <a:xfrm>
            <a:off x="1908175" y="3619500"/>
            <a:ext cx="5329238" cy="457200"/>
          </a:xfrm>
          <a:prstGeom prst="rect">
            <a:avLst/>
          </a:prstGeom>
          <a:noFill/>
          <a:ln w="9525">
            <a:noFill/>
            <a:miter lim="800000"/>
            <a:headEnd/>
            <a:tailEnd/>
          </a:ln>
        </p:spPr>
        <p:txBody>
          <a:bodyPr>
            <a:spAutoFit/>
          </a:bodyPr>
          <a:lstStyle/>
          <a:p>
            <a:pPr>
              <a:spcBef>
                <a:spcPct val="50000"/>
              </a:spcBef>
            </a:pPr>
            <a:r>
              <a:rPr lang="zh-CN" altLang="en-US" sz="2400">
                <a:latin typeface="黑体" pitchFamily="2" charset="-122"/>
                <a:ea typeface="黑体" pitchFamily="2" charset="-122"/>
              </a:rPr>
              <a:t> </a:t>
            </a:r>
          </a:p>
        </p:txBody>
      </p:sp>
      <p:pic>
        <p:nvPicPr>
          <p:cNvPr id="5125" name="Picture 13"/>
          <p:cNvPicPr>
            <a:picLocks noChangeAspect="1" noChangeArrowheads="1"/>
          </p:cNvPicPr>
          <p:nvPr/>
        </p:nvPicPr>
        <p:blipFill>
          <a:blip r:embed="rId3"/>
          <a:srcRect/>
          <a:stretch>
            <a:fillRect/>
          </a:stretch>
        </p:blipFill>
        <p:spPr bwMode="auto">
          <a:xfrm>
            <a:off x="179388" y="296863"/>
            <a:ext cx="684212" cy="539750"/>
          </a:xfrm>
          <a:prstGeom prst="rect">
            <a:avLst/>
          </a:prstGeom>
          <a:noFill/>
          <a:ln w="3175" cap="rnd" algn="ctr">
            <a:noFill/>
            <a:prstDash val="sysDot"/>
            <a:miter lim="800000"/>
            <a:headEnd/>
            <a:tailEnd/>
          </a:ln>
        </p:spPr>
      </p:pic>
      <p:sp>
        <p:nvSpPr>
          <p:cNvPr id="5126" name="标题 9"/>
          <p:cNvSpPr>
            <a:spLocks noGrp="1"/>
          </p:cNvSpPr>
          <p:nvPr>
            <p:ph type="title"/>
          </p:nvPr>
        </p:nvSpPr>
        <p:spPr/>
        <p:txBody>
          <a:bodyPr/>
          <a:lstStyle/>
          <a:p>
            <a:r>
              <a:rPr lang="zh-CN" altLang="en-US" dirty="0" smtClean="0"/>
              <a:t>一、培训班基本情况介绍</a:t>
            </a:r>
          </a:p>
        </p:txBody>
      </p:sp>
      <p:sp>
        <p:nvSpPr>
          <p:cNvPr id="5127" name="内容占位符 10"/>
          <p:cNvSpPr>
            <a:spLocks noGrp="1"/>
          </p:cNvSpPr>
          <p:nvPr>
            <p:ph idx="1"/>
          </p:nvPr>
        </p:nvSpPr>
        <p:spPr>
          <a:xfrm>
            <a:off x="457200" y="1143000"/>
            <a:ext cx="8229600" cy="4983163"/>
          </a:xfrm>
        </p:spPr>
        <p:txBody>
          <a:bodyPr/>
          <a:lstStyle/>
          <a:p>
            <a:pPr>
              <a:buFontTx/>
              <a:buNone/>
            </a:pPr>
            <a:r>
              <a:rPr lang="zh-CN" altLang="en-US" dirty="0" smtClean="0"/>
              <a:t>（一）培训时间：</a:t>
            </a:r>
            <a:r>
              <a:rPr lang="en-US" altLang="zh-CN" sz="2400" dirty="0" smtClean="0"/>
              <a:t>2014</a:t>
            </a:r>
            <a:r>
              <a:rPr lang="zh-CN" altLang="en-US" sz="2400" dirty="0" smtClean="0"/>
              <a:t>年</a:t>
            </a:r>
            <a:r>
              <a:rPr lang="en-US" altLang="zh-CN" sz="2400" dirty="0" smtClean="0"/>
              <a:t>10</a:t>
            </a:r>
            <a:r>
              <a:rPr lang="zh-CN" altLang="en-US" sz="2400" dirty="0" smtClean="0"/>
              <a:t>月</a:t>
            </a:r>
            <a:r>
              <a:rPr lang="en-US" altLang="zh-CN" sz="2400" dirty="0" smtClean="0"/>
              <a:t>28—10</a:t>
            </a:r>
            <a:r>
              <a:rPr lang="zh-CN" altLang="en-US" sz="2400" dirty="0" smtClean="0"/>
              <a:t>月</a:t>
            </a:r>
            <a:r>
              <a:rPr lang="en-US" altLang="zh-CN" sz="2400" dirty="0" smtClean="0"/>
              <a:t>31</a:t>
            </a:r>
            <a:r>
              <a:rPr lang="zh-CN" altLang="en-US" sz="2400" dirty="0" smtClean="0"/>
              <a:t>日</a:t>
            </a:r>
            <a:endParaRPr lang="en-US" altLang="zh-CN" sz="2400" dirty="0" smtClean="0"/>
          </a:p>
          <a:p>
            <a:pPr>
              <a:buFontTx/>
              <a:buNone/>
            </a:pPr>
            <a:r>
              <a:rPr lang="zh-CN" altLang="en-US" dirty="0" smtClean="0"/>
              <a:t>（二）培训地点：</a:t>
            </a:r>
            <a:r>
              <a:rPr lang="zh-CN" altLang="en-US" sz="2400" dirty="0" smtClean="0"/>
              <a:t>济南军区第五招待所</a:t>
            </a:r>
            <a:endParaRPr lang="en-US" altLang="zh-CN" sz="2400" dirty="0" smtClean="0"/>
          </a:p>
          <a:p>
            <a:pPr>
              <a:buFontTx/>
              <a:buNone/>
            </a:pPr>
            <a:r>
              <a:rPr lang="zh-CN" altLang="en-US" dirty="0" smtClean="0"/>
              <a:t>（三）基本情况：</a:t>
            </a:r>
            <a:r>
              <a:rPr lang="zh-CN" altLang="en-US" sz="2400" dirty="0" smtClean="0"/>
              <a:t>为深入贯彻落实</a:t>
            </a:r>
            <a:r>
              <a:rPr lang="en-US" altLang="zh-CN" sz="2400" dirty="0" smtClean="0"/>
              <a:t>《</a:t>
            </a:r>
            <a:r>
              <a:rPr lang="zh-CN" altLang="en-US" sz="2400" dirty="0" smtClean="0"/>
              <a:t>山东省普通高等学校辅导员培训规划（</a:t>
            </a:r>
            <a:r>
              <a:rPr lang="en-US" altLang="zh-CN" sz="2400" dirty="0" smtClean="0"/>
              <a:t>2013-2017</a:t>
            </a:r>
            <a:r>
              <a:rPr lang="zh-CN" altLang="en-US" sz="2400" dirty="0" smtClean="0"/>
              <a:t>年）</a:t>
            </a:r>
            <a:r>
              <a:rPr lang="en-US" altLang="zh-CN" sz="2400" dirty="0" smtClean="0"/>
              <a:t>》</a:t>
            </a:r>
            <a:r>
              <a:rPr lang="zh-CN" altLang="en-US" sz="2400" dirty="0" smtClean="0"/>
              <a:t>，进一步加强高校辅导员队伍培养培训工作，增强大学生思想政治教育工作针对性和实效性，省委高校工委决定依托山东高校辅导员工作研究及培训基地（山东建筑大学）举办两期全省高校辅导员专题培训班。第一期为网络思想政治教育 ，第二期为高校突发事件与公共危机应急管理。</a:t>
            </a: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全景图"/>
          <p:cNvPicPr>
            <a:picLocks noChangeAspect="1" noChangeArrowheads="1"/>
          </p:cNvPicPr>
          <p:nvPr/>
        </p:nvPicPr>
        <p:blipFill>
          <a:blip r:embed="rId2">
            <a:lum bright="12000" contrast="32000"/>
          </a:blip>
          <a:srcRect/>
          <a:stretch>
            <a:fillRect/>
          </a:stretch>
        </p:blipFill>
        <p:spPr bwMode="auto">
          <a:xfrm>
            <a:off x="0" y="6215063"/>
            <a:ext cx="9144000" cy="642937"/>
          </a:xfrm>
          <a:prstGeom prst="rect">
            <a:avLst/>
          </a:prstGeom>
          <a:noFill/>
          <a:ln w="9525">
            <a:noFill/>
            <a:miter lim="800000"/>
            <a:headEnd/>
            <a:tailEnd/>
          </a:ln>
        </p:spPr>
      </p:pic>
      <p:sp>
        <p:nvSpPr>
          <p:cNvPr id="6147" name="Line 7"/>
          <p:cNvSpPr>
            <a:spLocks noChangeShapeType="1"/>
          </p:cNvSpPr>
          <p:nvPr/>
        </p:nvSpPr>
        <p:spPr bwMode="auto">
          <a:xfrm>
            <a:off x="0" y="6884988"/>
            <a:ext cx="9144000" cy="0"/>
          </a:xfrm>
          <a:prstGeom prst="line">
            <a:avLst/>
          </a:prstGeom>
          <a:noFill/>
          <a:ln w="12700">
            <a:solidFill>
              <a:srgbClr val="0033CC"/>
            </a:solidFill>
            <a:round/>
            <a:headEnd/>
            <a:tailEnd/>
          </a:ln>
          <a:effectLst>
            <a:prstShdw prst="shdw17" dist="17961" dir="2700000">
              <a:srgbClr val="003D7A"/>
            </a:prstShdw>
          </a:effectLst>
        </p:spPr>
        <p:txBody>
          <a:bodyPr/>
          <a:lstStyle/>
          <a:p>
            <a:endParaRPr lang="zh-CN" altLang="en-US"/>
          </a:p>
        </p:txBody>
      </p:sp>
      <p:sp>
        <p:nvSpPr>
          <p:cNvPr id="6148" name="Text Box 11"/>
          <p:cNvSpPr txBox="1">
            <a:spLocks noChangeArrowheads="1"/>
          </p:cNvSpPr>
          <p:nvPr/>
        </p:nvSpPr>
        <p:spPr bwMode="auto">
          <a:xfrm>
            <a:off x="1908175" y="3619500"/>
            <a:ext cx="5329238" cy="457200"/>
          </a:xfrm>
          <a:prstGeom prst="rect">
            <a:avLst/>
          </a:prstGeom>
          <a:noFill/>
          <a:ln w="9525">
            <a:noFill/>
            <a:miter lim="800000"/>
            <a:headEnd/>
            <a:tailEnd/>
          </a:ln>
        </p:spPr>
        <p:txBody>
          <a:bodyPr>
            <a:spAutoFit/>
          </a:bodyPr>
          <a:lstStyle/>
          <a:p>
            <a:pPr>
              <a:spcBef>
                <a:spcPct val="50000"/>
              </a:spcBef>
            </a:pPr>
            <a:r>
              <a:rPr lang="zh-CN" altLang="en-US" sz="2400">
                <a:latin typeface="黑体" pitchFamily="2" charset="-122"/>
                <a:ea typeface="黑体" pitchFamily="2" charset="-122"/>
              </a:rPr>
              <a:t> </a:t>
            </a:r>
          </a:p>
        </p:txBody>
      </p:sp>
      <p:pic>
        <p:nvPicPr>
          <p:cNvPr id="6149" name="Picture 13"/>
          <p:cNvPicPr>
            <a:picLocks noChangeAspect="1" noChangeArrowheads="1"/>
          </p:cNvPicPr>
          <p:nvPr/>
        </p:nvPicPr>
        <p:blipFill>
          <a:blip r:embed="rId3"/>
          <a:srcRect/>
          <a:stretch>
            <a:fillRect/>
          </a:stretch>
        </p:blipFill>
        <p:spPr bwMode="auto">
          <a:xfrm>
            <a:off x="179388" y="296863"/>
            <a:ext cx="684212" cy="539750"/>
          </a:xfrm>
          <a:prstGeom prst="rect">
            <a:avLst/>
          </a:prstGeom>
          <a:noFill/>
          <a:ln w="3175" cap="rnd" algn="ctr">
            <a:noFill/>
            <a:prstDash val="sysDot"/>
            <a:miter lim="800000"/>
            <a:headEnd/>
            <a:tailEnd/>
          </a:ln>
        </p:spPr>
      </p:pic>
      <p:sp>
        <p:nvSpPr>
          <p:cNvPr id="6150" name="标题 7"/>
          <p:cNvSpPr>
            <a:spLocks noGrp="1"/>
          </p:cNvSpPr>
          <p:nvPr>
            <p:ph type="title"/>
          </p:nvPr>
        </p:nvSpPr>
        <p:spPr>
          <a:xfrm>
            <a:off x="1142976" y="214290"/>
            <a:ext cx="7429552" cy="685800"/>
          </a:xfrm>
        </p:spPr>
        <p:txBody>
          <a:bodyPr/>
          <a:lstStyle/>
          <a:p>
            <a:r>
              <a:rPr lang="zh-CN" altLang="en-US" dirty="0" smtClean="0"/>
              <a:t>二、培训专题介绍</a:t>
            </a:r>
            <a:br>
              <a:rPr lang="zh-CN" altLang="en-US" dirty="0" smtClean="0"/>
            </a:br>
            <a:endParaRPr lang="zh-CN" altLang="en-US" dirty="0" smtClean="0"/>
          </a:p>
        </p:txBody>
      </p:sp>
      <p:sp>
        <p:nvSpPr>
          <p:cNvPr id="6151" name="内容占位符 8"/>
          <p:cNvSpPr>
            <a:spLocks noGrp="1"/>
          </p:cNvSpPr>
          <p:nvPr>
            <p:ph idx="1"/>
          </p:nvPr>
        </p:nvSpPr>
        <p:spPr>
          <a:xfrm>
            <a:off x="457200" y="1066800"/>
            <a:ext cx="8229600" cy="5059363"/>
          </a:xfrm>
        </p:spPr>
        <p:txBody>
          <a:bodyPr/>
          <a:lstStyle/>
          <a:p>
            <a:r>
              <a:rPr lang="zh-CN" altLang="en-US" sz="1600" dirty="0" smtClean="0"/>
              <a:t>一、学习中央系列文件讲话精神，努力提升大学生思想政治教育科学化水平</a:t>
            </a:r>
            <a:endParaRPr lang="en-US" altLang="zh-CN" sz="1600" dirty="0" smtClean="0"/>
          </a:p>
          <a:p>
            <a:r>
              <a:rPr lang="en-US" altLang="zh-CN" sz="1600" dirty="0" smtClean="0"/>
              <a:t>                               ————</a:t>
            </a:r>
            <a:r>
              <a:rPr lang="zh-CN" altLang="en-US" sz="1600" dirty="0" smtClean="0"/>
              <a:t>山东省高工委宣传处处长刘欣堂</a:t>
            </a:r>
            <a:endParaRPr lang="en-US" altLang="zh-CN" sz="1600" dirty="0" smtClean="0"/>
          </a:p>
          <a:p>
            <a:r>
              <a:rPr lang="zh-CN" altLang="en-US" sz="1600" dirty="0" smtClean="0"/>
              <a:t>二、现代信息科学技术的现状及其发展趋势</a:t>
            </a:r>
            <a:endParaRPr lang="en-US" altLang="zh-CN" sz="1600" dirty="0" smtClean="0"/>
          </a:p>
          <a:p>
            <a:r>
              <a:rPr lang="en-US" altLang="zh-CN" sz="1600" dirty="0" smtClean="0"/>
              <a:t>                               ———</a:t>
            </a:r>
            <a:r>
              <a:rPr lang="zh-CN" altLang="en-US" sz="1600" dirty="0" smtClean="0"/>
              <a:t>山东大学网络与信息中心主任葛连升</a:t>
            </a:r>
            <a:endParaRPr lang="en-US" altLang="zh-CN" sz="1600" dirty="0" smtClean="0"/>
          </a:p>
          <a:p>
            <a:r>
              <a:rPr lang="zh-CN" altLang="en-US" sz="1600" dirty="0" smtClean="0"/>
              <a:t>三、网络与国家意识形态安全</a:t>
            </a:r>
            <a:endParaRPr lang="en-US" altLang="zh-CN" sz="1600" dirty="0" smtClean="0"/>
          </a:p>
          <a:p>
            <a:r>
              <a:rPr lang="en-US" altLang="zh-CN" sz="1600" dirty="0" smtClean="0"/>
              <a:t>                               ———</a:t>
            </a:r>
            <a:r>
              <a:rPr lang="zh-CN" altLang="en-US" sz="1600" dirty="0" smtClean="0"/>
              <a:t>山东省互联网信息办公室副主任董志强</a:t>
            </a:r>
            <a:endParaRPr lang="en-US" altLang="zh-CN" sz="1600" dirty="0" smtClean="0"/>
          </a:p>
          <a:p>
            <a:endParaRPr lang="en-US" altLang="zh-CN" sz="1600" dirty="0" smtClean="0"/>
          </a:p>
          <a:p>
            <a:r>
              <a:rPr lang="zh-CN" altLang="en-US" sz="1600" dirty="0" smtClean="0"/>
              <a:t>四、网络环境下高校辅导员的媒介素养</a:t>
            </a:r>
            <a:endParaRPr lang="en-US" altLang="zh-CN" sz="1600" dirty="0" smtClean="0"/>
          </a:p>
          <a:p>
            <a:r>
              <a:rPr lang="en-US" altLang="zh-CN" sz="1600" dirty="0" smtClean="0"/>
              <a:t>                               ———</a:t>
            </a:r>
            <a:r>
              <a:rPr lang="zh-CN" altLang="en-US" sz="1600" dirty="0" smtClean="0"/>
              <a:t>安徽师范大学传媒学院党委书记胡靖</a:t>
            </a:r>
            <a:r>
              <a:rPr lang="en-US" altLang="zh-CN" sz="1600" dirty="0" smtClean="0"/>
              <a:t>      </a:t>
            </a:r>
          </a:p>
          <a:p>
            <a:r>
              <a:rPr lang="zh-CN" altLang="en-US" sz="1600" dirty="0" smtClean="0"/>
              <a:t>五、案例交流</a:t>
            </a:r>
            <a:endParaRPr lang="en-US" altLang="zh-CN" sz="1600" dirty="0" smtClean="0"/>
          </a:p>
          <a:p>
            <a:r>
              <a:rPr lang="en-US" altLang="zh-CN" sz="1600" dirty="0" smtClean="0"/>
              <a:t>                               ————</a:t>
            </a:r>
            <a:r>
              <a:rPr lang="zh-CN" altLang="en-US" sz="1600" dirty="0" smtClean="0"/>
              <a:t>山东师范大学学工部卓文涛</a:t>
            </a:r>
            <a:endParaRPr lang="en-US" altLang="zh-CN" sz="1600" dirty="0" smtClean="0"/>
          </a:p>
          <a:p>
            <a:r>
              <a:rPr lang="en-US" altLang="zh-CN" sz="1600" dirty="0" smtClean="0"/>
              <a:t>                               ———--</a:t>
            </a:r>
            <a:r>
              <a:rPr lang="zh-CN" altLang="en-US" sz="1600" dirty="0" smtClean="0"/>
              <a:t>齐鲁工业大学商学院党委副书记左殿生</a:t>
            </a:r>
            <a:r>
              <a:rPr lang="en-US" altLang="zh-CN" sz="1600" dirty="0" smtClean="0"/>
              <a:t>      </a:t>
            </a:r>
          </a:p>
          <a:p>
            <a:r>
              <a:rPr lang="zh-CN" altLang="en-US" sz="1600" dirty="0" smtClean="0"/>
              <a:t>六、高校网络思想政治教育的理论与实践</a:t>
            </a:r>
            <a:endParaRPr lang="en-US" altLang="zh-CN" sz="1600" dirty="0" smtClean="0"/>
          </a:p>
          <a:p>
            <a:r>
              <a:rPr lang="en-US" altLang="zh-CN" sz="1600" dirty="0" smtClean="0"/>
              <a:t>                               ————</a:t>
            </a:r>
            <a:r>
              <a:rPr lang="zh-CN" altLang="en-US" sz="1600" dirty="0" smtClean="0"/>
              <a:t>上海交通大学党委副书记朱健</a:t>
            </a:r>
            <a:r>
              <a:rPr lang="en-US" altLang="zh-CN" sz="1600" dirty="0" smtClean="0"/>
              <a:t> </a:t>
            </a:r>
            <a:endParaRPr lang="zh-CN" altLang="en-US" sz="1600" dirty="0" smtClean="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5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5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51">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5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323850" y="609600"/>
            <a:ext cx="8461375" cy="4976813"/>
          </a:xfrm>
        </p:spPr>
        <p:txBody>
          <a:bodyPr/>
          <a:lstStyle/>
          <a:p>
            <a:pPr>
              <a:buFontTx/>
              <a:buNone/>
            </a:pPr>
            <a:r>
              <a:rPr lang="zh-CN" altLang="en-US" sz="4000" b="1" dirty="0" smtClean="0">
                <a:latin typeface="幼圆" pitchFamily="49" charset="-122"/>
                <a:ea typeface="幼圆" pitchFamily="49" charset="-122"/>
              </a:rPr>
              <a:t>    三、培训内容概要</a:t>
            </a:r>
            <a:endParaRPr lang="en-US" altLang="zh-CN" sz="4000" b="1" dirty="0" smtClean="0">
              <a:latin typeface="幼圆" pitchFamily="49" charset="-122"/>
              <a:ea typeface="幼圆" pitchFamily="49" charset="-122"/>
            </a:endParaRPr>
          </a:p>
          <a:p>
            <a:pPr>
              <a:buFontTx/>
              <a:buNone/>
            </a:pPr>
            <a:r>
              <a:rPr lang="zh-CN" altLang="en-US" sz="1600" b="1" dirty="0" smtClean="0">
                <a:latin typeface="幼圆" pitchFamily="49" charset="-122"/>
                <a:ea typeface="幼圆" pitchFamily="49" charset="-122"/>
              </a:rPr>
              <a:t>本次培训班虽然开展了不同专题的讲座，但是究其内容而言，主要着眼于以下三个方面：</a:t>
            </a:r>
          </a:p>
        </p:txBody>
      </p:sp>
      <p:sp>
        <p:nvSpPr>
          <p:cNvPr id="7171" name="AutoShape 5"/>
          <p:cNvSpPr>
            <a:spLocks noChangeArrowheads="1"/>
          </p:cNvSpPr>
          <p:nvPr/>
        </p:nvSpPr>
        <p:spPr bwMode="auto">
          <a:xfrm>
            <a:off x="1268413" y="1708150"/>
            <a:ext cx="4186237" cy="1131888"/>
          </a:xfrm>
          <a:prstGeom prst="homePlate">
            <a:avLst>
              <a:gd name="adj" fmla="val 51607"/>
            </a:avLst>
          </a:prstGeom>
          <a:gradFill rotWithShape="1">
            <a:gsLst>
              <a:gs pos="0">
                <a:schemeClr val="folHlink"/>
              </a:gs>
              <a:gs pos="100000">
                <a:srgbClr val="D6EB99"/>
              </a:gs>
            </a:gsLst>
            <a:lin ang="0" scaled="1"/>
          </a:gradFill>
          <a:ln w="9525">
            <a:miter lim="800000"/>
            <a:headEnd/>
            <a:tailEnd/>
          </a:ln>
          <a:scene3d>
            <a:camera prst="legacyObliqueBottomLef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zh-CN" altLang="en-US">
              <a:latin typeface="幼圆" pitchFamily="49" charset="-122"/>
              <a:ea typeface="幼圆" pitchFamily="49" charset="-122"/>
            </a:endParaRPr>
          </a:p>
        </p:txBody>
      </p:sp>
      <p:grpSp>
        <p:nvGrpSpPr>
          <p:cNvPr id="2" name="Group 5"/>
          <p:cNvGrpSpPr>
            <a:grpSpLocks/>
          </p:cNvGrpSpPr>
          <p:nvPr/>
        </p:nvGrpSpPr>
        <p:grpSpPr bwMode="auto">
          <a:xfrm>
            <a:off x="549275" y="1695450"/>
            <a:ext cx="1323975" cy="1320800"/>
            <a:chOff x="0" y="0"/>
            <a:chExt cx="1360" cy="1356"/>
          </a:xfrm>
        </p:grpSpPr>
        <p:grpSp>
          <p:nvGrpSpPr>
            <p:cNvPr id="3" name="Group 6"/>
            <p:cNvGrpSpPr>
              <a:grpSpLocks/>
            </p:cNvGrpSpPr>
            <p:nvPr/>
          </p:nvGrpSpPr>
          <p:grpSpPr bwMode="auto">
            <a:xfrm>
              <a:off x="0" y="0"/>
              <a:ext cx="1360" cy="1356"/>
              <a:chOff x="0" y="0"/>
              <a:chExt cx="1248" cy="1240"/>
            </a:xfrm>
          </p:grpSpPr>
          <p:sp>
            <p:nvSpPr>
              <p:cNvPr id="7223" name="Oval 8"/>
              <p:cNvSpPr>
                <a:spLocks noChangeArrowheads="1"/>
              </p:cNvSpPr>
              <p:nvPr/>
            </p:nvSpPr>
            <p:spPr bwMode="auto">
              <a:xfrm>
                <a:off x="0" y="0"/>
                <a:ext cx="1248" cy="1240"/>
              </a:xfrm>
              <a:prstGeom prst="ellipse">
                <a:avLst/>
              </a:prstGeom>
              <a:solidFill>
                <a:srgbClr val="808080"/>
              </a:solidFill>
              <a:ln w="9525">
                <a:noFill/>
                <a:round/>
                <a:headEnd/>
                <a:tailEnd/>
              </a:ln>
            </p:spPr>
            <p:txBody>
              <a:bodyPr wrap="none" anchor="ctr"/>
              <a:lstStyle/>
              <a:p>
                <a:endParaRPr lang="zh-CN" altLang="en-US">
                  <a:latin typeface="幼圆" pitchFamily="49" charset="-122"/>
                  <a:ea typeface="幼圆" pitchFamily="49" charset="-122"/>
                </a:endParaRPr>
              </a:p>
            </p:txBody>
          </p:sp>
          <p:sp>
            <p:nvSpPr>
              <p:cNvPr id="7224" name="Oval 9"/>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w="9525">
                <a:noFill/>
                <a:round/>
                <a:headEnd/>
                <a:tailEnd/>
              </a:ln>
            </p:spPr>
            <p:txBody>
              <a:bodyPr wrap="none" anchor="ctr"/>
              <a:lstStyle/>
              <a:p>
                <a:endParaRPr lang="zh-CN" altLang="en-US">
                  <a:latin typeface="幼圆" pitchFamily="49" charset="-122"/>
                  <a:ea typeface="幼圆" pitchFamily="49" charset="-122"/>
                </a:endParaRPr>
              </a:p>
            </p:txBody>
          </p:sp>
          <p:sp>
            <p:nvSpPr>
              <p:cNvPr id="7225" name="Oval 10"/>
              <p:cNvSpPr>
                <a:spLocks noChangeArrowheads="1"/>
              </p:cNvSpPr>
              <p:nvPr/>
            </p:nvSpPr>
            <p:spPr bwMode="auto">
              <a:xfrm>
                <a:off x="82" y="74"/>
                <a:ext cx="1092" cy="1092"/>
              </a:xfrm>
              <a:prstGeom prst="ellipse">
                <a:avLst/>
              </a:prstGeom>
              <a:solidFill>
                <a:srgbClr val="808080">
                  <a:alpha val="25098"/>
                </a:srgbClr>
              </a:solidFill>
              <a:ln w="9525">
                <a:noFill/>
                <a:round/>
                <a:headEnd/>
                <a:tailEnd/>
              </a:ln>
            </p:spPr>
            <p:txBody>
              <a:bodyPr wrap="none" anchor="ctr"/>
              <a:lstStyle/>
              <a:p>
                <a:endParaRPr lang="zh-CN" altLang="en-US">
                  <a:latin typeface="幼圆" pitchFamily="49" charset="-122"/>
                  <a:ea typeface="幼圆" pitchFamily="49" charset="-122"/>
                </a:endParaRPr>
              </a:p>
            </p:txBody>
          </p:sp>
          <p:sp>
            <p:nvSpPr>
              <p:cNvPr id="7226" name="Oval 11"/>
              <p:cNvSpPr>
                <a:spLocks noChangeArrowheads="1"/>
              </p:cNvSpPr>
              <p:nvPr/>
            </p:nvSpPr>
            <p:spPr bwMode="auto">
              <a:xfrm>
                <a:off x="115" y="99"/>
                <a:ext cx="1026" cy="1026"/>
              </a:xfrm>
              <a:prstGeom prst="ellipse">
                <a:avLst/>
              </a:prstGeom>
              <a:solidFill>
                <a:srgbClr val="808080">
                  <a:alpha val="29803"/>
                </a:srgbClr>
              </a:solidFill>
              <a:ln w="9525">
                <a:noFill/>
                <a:round/>
                <a:headEnd/>
                <a:tailEnd/>
              </a:ln>
            </p:spPr>
            <p:txBody>
              <a:bodyPr wrap="none" anchor="ctr"/>
              <a:lstStyle/>
              <a:p>
                <a:endParaRPr lang="zh-CN" altLang="en-US">
                  <a:latin typeface="幼圆" pitchFamily="49" charset="-122"/>
                  <a:ea typeface="幼圆" pitchFamily="49" charset="-122"/>
                </a:endParaRPr>
              </a:p>
            </p:txBody>
          </p:sp>
          <p:sp>
            <p:nvSpPr>
              <p:cNvPr id="7227" name="Oval 12"/>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w="9525">
                <a:noFill/>
                <a:round/>
                <a:headEnd/>
                <a:tailEnd/>
              </a:ln>
            </p:spPr>
            <p:txBody>
              <a:bodyPr wrap="none" anchor="ctr"/>
              <a:lstStyle/>
              <a:p>
                <a:endParaRPr lang="zh-CN" altLang="en-US">
                  <a:latin typeface="幼圆" pitchFamily="49" charset="-122"/>
                  <a:ea typeface="幼圆" pitchFamily="49" charset="-122"/>
                </a:endParaRPr>
              </a:p>
            </p:txBody>
          </p:sp>
        </p:grpSp>
        <p:sp>
          <p:nvSpPr>
            <p:cNvPr id="7222" name="Oval 13"/>
            <p:cNvSpPr>
              <a:spLocks noChangeArrowheads="1"/>
            </p:cNvSpPr>
            <p:nvPr/>
          </p:nvSpPr>
          <p:spPr bwMode="auto">
            <a:xfrm>
              <a:off x="161" y="148"/>
              <a:ext cx="1053" cy="1054"/>
            </a:xfrm>
            <a:prstGeom prst="ellipse">
              <a:avLst/>
            </a:prstGeom>
            <a:gradFill rotWithShape="1">
              <a:gsLst>
                <a:gs pos="0">
                  <a:srgbClr val="475E00"/>
                </a:gs>
                <a:gs pos="100000">
                  <a:schemeClr val="folHlink"/>
                </a:gs>
              </a:gsLst>
              <a:lin ang="5400000" scaled="1"/>
            </a:gradFill>
            <a:ln w="9525">
              <a:noFill/>
              <a:round/>
              <a:headEnd/>
              <a:tailEnd/>
            </a:ln>
          </p:spPr>
          <p:txBody>
            <a:bodyPr wrap="none" anchor="ctr"/>
            <a:lstStyle/>
            <a:p>
              <a:endParaRPr lang="zh-CN" altLang="en-US">
                <a:latin typeface="幼圆" pitchFamily="49" charset="-122"/>
                <a:ea typeface="幼圆" pitchFamily="49" charset="-122"/>
              </a:endParaRPr>
            </a:p>
          </p:txBody>
        </p:sp>
      </p:grpSp>
      <p:grpSp>
        <p:nvGrpSpPr>
          <p:cNvPr id="4" name="Group 13"/>
          <p:cNvGrpSpPr>
            <a:grpSpLocks/>
          </p:cNvGrpSpPr>
          <p:nvPr/>
        </p:nvGrpSpPr>
        <p:grpSpPr bwMode="auto">
          <a:xfrm>
            <a:off x="779463" y="1903413"/>
            <a:ext cx="879475" cy="885825"/>
            <a:chOff x="0" y="0"/>
            <a:chExt cx="876" cy="882"/>
          </a:xfrm>
        </p:grpSpPr>
        <p:sp>
          <p:nvSpPr>
            <p:cNvPr id="7214" name="Oval 15"/>
            <p:cNvSpPr>
              <a:spLocks noChangeArrowheads="1"/>
            </p:cNvSpPr>
            <p:nvPr/>
          </p:nvSpPr>
          <p:spPr bwMode="auto">
            <a:xfrm>
              <a:off x="0" y="0"/>
              <a:ext cx="876" cy="876"/>
            </a:xfrm>
            <a:prstGeom prst="ellipse">
              <a:avLst/>
            </a:prstGeom>
            <a:noFill/>
            <a:ln w="19050">
              <a:solidFill>
                <a:srgbClr val="FFFFFF">
                  <a:alpha val="18039"/>
                </a:srgbClr>
              </a:solidFill>
              <a:round/>
              <a:headEnd/>
              <a:tailEnd/>
            </a:ln>
          </p:spPr>
          <p:txBody>
            <a:bodyPr wrap="none" anchor="ctr"/>
            <a:lstStyle/>
            <a:p>
              <a:endParaRPr lang="zh-CN" altLang="en-US">
                <a:latin typeface="幼圆" pitchFamily="49" charset="-122"/>
                <a:ea typeface="幼圆" pitchFamily="49" charset="-122"/>
              </a:endParaRPr>
            </a:p>
          </p:txBody>
        </p:sp>
        <p:sp>
          <p:nvSpPr>
            <p:cNvPr id="7215" name="Line 16"/>
            <p:cNvSpPr>
              <a:spLocks noChangeShapeType="1"/>
            </p:cNvSpPr>
            <p:nvPr/>
          </p:nvSpPr>
          <p:spPr bwMode="auto">
            <a:xfrm>
              <a:off x="441" y="0"/>
              <a:ext cx="0" cy="870"/>
            </a:xfrm>
            <a:prstGeom prst="line">
              <a:avLst/>
            </a:prstGeom>
            <a:noFill/>
            <a:ln w="19050">
              <a:solidFill>
                <a:srgbClr val="FFFFFF">
                  <a:alpha val="18039"/>
                </a:srgbClr>
              </a:solidFill>
              <a:round/>
              <a:headEnd/>
              <a:tailEnd/>
            </a:ln>
          </p:spPr>
          <p:txBody>
            <a:bodyPr/>
            <a:lstStyle/>
            <a:p>
              <a:endParaRPr lang="zh-CN" altLang="en-US"/>
            </a:p>
          </p:txBody>
        </p:sp>
        <p:sp>
          <p:nvSpPr>
            <p:cNvPr id="7216" name="Line 17"/>
            <p:cNvSpPr>
              <a:spLocks noChangeShapeType="1"/>
            </p:cNvSpPr>
            <p:nvPr/>
          </p:nvSpPr>
          <p:spPr bwMode="auto">
            <a:xfrm>
              <a:off x="0" y="435"/>
              <a:ext cx="876" cy="0"/>
            </a:xfrm>
            <a:prstGeom prst="line">
              <a:avLst/>
            </a:prstGeom>
            <a:noFill/>
            <a:ln w="19050">
              <a:solidFill>
                <a:srgbClr val="FFFFFF">
                  <a:alpha val="18039"/>
                </a:srgbClr>
              </a:solidFill>
              <a:round/>
              <a:headEnd/>
              <a:tailEnd/>
            </a:ln>
          </p:spPr>
          <p:txBody>
            <a:bodyPr/>
            <a:lstStyle/>
            <a:p>
              <a:endParaRPr lang="zh-CN" altLang="en-US"/>
            </a:p>
          </p:txBody>
        </p:sp>
        <p:sp>
          <p:nvSpPr>
            <p:cNvPr id="7217" name="Freeform 18"/>
            <p:cNvSpPr>
              <a:spLocks/>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19050">
              <a:solidFill>
                <a:srgbClr val="FFFFFF">
                  <a:alpha val="18039"/>
                </a:srgbClr>
              </a:solidFill>
              <a:miter lim="800000"/>
              <a:headEnd/>
              <a:tailEnd/>
            </a:ln>
          </p:spPr>
          <p:txBody>
            <a:bodyPr/>
            <a:lstStyle/>
            <a:p>
              <a:endParaRPr lang="zh-CN" altLang="en-US">
                <a:latin typeface="幼圆" pitchFamily="49" charset="-122"/>
                <a:ea typeface="幼圆" pitchFamily="49" charset="-122"/>
              </a:endParaRPr>
            </a:p>
          </p:txBody>
        </p:sp>
        <p:sp>
          <p:nvSpPr>
            <p:cNvPr id="7218" name="Freeform 19"/>
            <p:cNvSpPr>
              <a:spLocks/>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18039"/>
                </a:srgbClr>
              </a:solidFill>
              <a:miter lim="800000"/>
              <a:headEnd/>
              <a:tailEnd/>
            </a:ln>
          </p:spPr>
          <p:txBody>
            <a:bodyPr/>
            <a:lstStyle/>
            <a:p>
              <a:endParaRPr lang="zh-CN" altLang="en-US">
                <a:latin typeface="幼圆" pitchFamily="49" charset="-122"/>
                <a:ea typeface="幼圆" pitchFamily="49" charset="-122"/>
              </a:endParaRPr>
            </a:p>
          </p:txBody>
        </p:sp>
        <p:sp>
          <p:nvSpPr>
            <p:cNvPr id="7219" name="Freeform 20"/>
            <p:cNvSpPr>
              <a:spLocks/>
            </p:cNvSpPr>
            <p:nvPr/>
          </p:nvSpPr>
          <p:spPr bwMode="auto">
            <a:xfrm rot="5400000">
              <a:off x="367" y="360"/>
              <a:ext cx="114" cy="653"/>
            </a:xfrm>
            <a:custGeom>
              <a:avLst/>
              <a:gdLst>
                <a:gd name="T0" fmla="*/ 1 w 197"/>
                <a:gd name="T1" fmla="*/ 0 h 870"/>
                <a:gd name="T2" fmla="*/ 0 w 197"/>
                <a:gd name="T3" fmla="*/ 25 h 870"/>
                <a:gd name="T4" fmla="*/ 1 w 197"/>
                <a:gd name="T5" fmla="*/ 49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18039"/>
                </a:srgbClr>
              </a:solidFill>
              <a:miter lim="800000"/>
              <a:headEnd/>
              <a:tailEnd/>
            </a:ln>
          </p:spPr>
          <p:txBody>
            <a:bodyPr rot="10800000" vert="eaVert"/>
            <a:lstStyle/>
            <a:p>
              <a:endParaRPr lang="zh-CN" altLang="en-US">
                <a:latin typeface="幼圆" pitchFamily="49" charset="-122"/>
                <a:ea typeface="幼圆" pitchFamily="49" charset="-122"/>
              </a:endParaRPr>
            </a:p>
          </p:txBody>
        </p:sp>
        <p:sp>
          <p:nvSpPr>
            <p:cNvPr id="7220" name="Freeform 21"/>
            <p:cNvSpPr>
              <a:spLocks/>
            </p:cNvSpPr>
            <p:nvPr/>
          </p:nvSpPr>
          <p:spPr bwMode="auto">
            <a:xfrm rot="16200000" flipV="1">
              <a:off x="375" y="-141"/>
              <a:ext cx="114" cy="653"/>
            </a:xfrm>
            <a:custGeom>
              <a:avLst/>
              <a:gdLst>
                <a:gd name="T0" fmla="*/ 1 w 197"/>
                <a:gd name="T1" fmla="*/ 0 h 870"/>
                <a:gd name="T2" fmla="*/ 0 w 197"/>
                <a:gd name="T3" fmla="*/ 25 h 870"/>
                <a:gd name="T4" fmla="*/ 1 w 197"/>
                <a:gd name="T5" fmla="*/ 49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18039"/>
                </a:srgbClr>
              </a:solidFill>
              <a:miter lim="800000"/>
              <a:headEnd/>
              <a:tailEnd/>
            </a:ln>
          </p:spPr>
          <p:txBody>
            <a:bodyPr rot="10800000" vert="eaVert"/>
            <a:lstStyle/>
            <a:p>
              <a:endParaRPr lang="zh-CN" altLang="en-US">
                <a:latin typeface="幼圆" pitchFamily="49" charset="-122"/>
                <a:ea typeface="幼圆" pitchFamily="49" charset="-122"/>
              </a:endParaRPr>
            </a:p>
          </p:txBody>
        </p:sp>
      </p:grpSp>
      <p:sp>
        <p:nvSpPr>
          <p:cNvPr id="7174" name="Rectangle 22"/>
          <p:cNvSpPr>
            <a:spLocks noChangeArrowheads="1"/>
          </p:cNvSpPr>
          <p:nvPr/>
        </p:nvSpPr>
        <p:spPr bwMode="auto">
          <a:xfrm>
            <a:off x="665163" y="1974850"/>
            <a:ext cx="652462" cy="400050"/>
          </a:xfrm>
          <a:prstGeom prst="rect">
            <a:avLst/>
          </a:prstGeom>
          <a:noFill/>
          <a:ln w="9525">
            <a:noFill/>
            <a:miter lim="800000"/>
            <a:headEnd/>
            <a:tailEnd/>
          </a:ln>
        </p:spPr>
        <p:txBody>
          <a:bodyPr>
            <a:spAutoFit/>
          </a:bodyPr>
          <a:lstStyle/>
          <a:p>
            <a:pPr algn="ctr"/>
            <a:r>
              <a:rPr lang="en-US" altLang="zh-CN">
                <a:solidFill>
                  <a:srgbClr val="F8F8F8"/>
                </a:solidFill>
                <a:latin typeface="幼圆" pitchFamily="49" charset="-122"/>
                <a:ea typeface="幼圆" pitchFamily="49" charset="-122"/>
              </a:rPr>
              <a:t>        </a:t>
            </a:r>
            <a:endParaRPr lang="zh-CN" altLang="en-US" sz="2000">
              <a:solidFill>
                <a:srgbClr val="F8F8F8"/>
              </a:solidFill>
              <a:latin typeface="幼圆" pitchFamily="49" charset="-122"/>
              <a:ea typeface="幼圆" pitchFamily="49" charset="-122"/>
            </a:endParaRPr>
          </a:p>
        </p:txBody>
      </p:sp>
      <p:sp>
        <p:nvSpPr>
          <p:cNvPr id="7175" name="Rectangle 23"/>
          <p:cNvSpPr>
            <a:spLocks noChangeArrowheads="1"/>
          </p:cNvSpPr>
          <p:nvPr/>
        </p:nvSpPr>
        <p:spPr bwMode="auto">
          <a:xfrm>
            <a:off x="1854200" y="2012950"/>
            <a:ext cx="3581400" cy="338138"/>
          </a:xfrm>
          <a:prstGeom prst="rect">
            <a:avLst/>
          </a:prstGeom>
          <a:noFill/>
          <a:ln w="9525">
            <a:noFill/>
            <a:miter lim="800000"/>
            <a:headEnd/>
            <a:tailEnd/>
          </a:ln>
        </p:spPr>
        <p:txBody>
          <a:bodyPr>
            <a:spAutoFit/>
          </a:bodyPr>
          <a:lstStyle/>
          <a:p>
            <a:pPr marL="342900" indent="-342900" eaLnBrk="0" hangingPunct="0"/>
            <a:r>
              <a:rPr lang="zh-CN" altLang="en-US" sz="1600" dirty="0">
                <a:latin typeface="幼圆" pitchFamily="49" charset="-122"/>
                <a:ea typeface="幼圆" pitchFamily="49" charset="-122"/>
              </a:rPr>
              <a:t>开展大学生网络思想政治教育背景</a:t>
            </a:r>
          </a:p>
        </p:txBody>
      </p:sp>
      <p:sp>
        <p:nvSpPr>
          <p:cNvPr id="7176" name="AutoShape 26"/>
          <p:cNvSpPr>
            <a:spLocks noChangeArrowheads="1"/>
          </p:cNvSpPr>
          <p:nvPr/>
        </p:nvSpPr>
        <p:spPr bwMode="auto">
          <a:xfrm>
            <a:off x="1268413" y="3395663"/>
            <a:ext cx="4186237" cy="1131887"/>
          </a:xfrm>
          <a:prstGeom prst="homePlate">
            <a:avLst>
              <a:gd name="adj" fmla="val 51607"/>
            </a:avLst>
          </a:prstGeom>
          <a:gradFill rotWithShape="1">
            <a:gsLst>
              <a:gs pos="0">
                <a:schemeClr val="accent2"/>
              </a:gs>
              <a:gs pos="100000">
                <a:srgbClr val="ADADD6"/>
              </a:gs>
            </a:gsLst>
            <a:lin ang="0" scaled="1"/>
          </a:gradFill>
          <a:ln w="9525">
            <a:miter lim="800000"/>
            <a:headEnd/>
            <a:tailEnd/>
          </a:ln>
          <a:scene3d>
            <a:camera prst="legacyObliqueBottomLef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a:latin typeface="幼圆" pitchFamily="49" charset="-122"/>
              <a:ea typeface="幼圆" pitchFamily="49" charset="-122"/>
            </a:endParaRPr>
          </a:p>
        </p:txBody>
      </p:sp>
      <p:grpSp>
        <p:nvGrpSpPr>
          <p:cNvPr id="5" name="Group 26"/>
          <p:cNvGrpSpPr>
            <a:grpSpLocks/>
          </p:cNvGrpSpPr>
          <p:nvPr/>
        </p:nvGrpSpPr>
        <p:grpSpPr bwMode="auto">
          <a:xfrm>
            <a:off x="549275" y="3382963"/>
            <a:ext cx="1323975" cy="1320800"/>
            <a:chOff x="0" y="0"/>
            <a:chExt cx="1360" cy="1356"/>
          </a:xfrm>
        </p:grpSpPr>
        <p:grpSp>
          <p:nvGrpSpPr>
            <p:cNvPr id="6" name="Group 27"/>
            <p:cNvGrpSpPr>
              <a:grpSpLocks/>
            </p:cNvGrpSpPr>
            <p:nvPr/>
          </p:nvGrpSpPr>
          <p:grpSpPr bwMode="auto">
            <a:xfrm>
              <a:off x="0" y="0"/>
              <a:ext cx="1360" cy="1356"/>
              <a:chOff x="0" y="0"/>
              <a:chExt cx="1248" cy="1240"/>
            </a:xfrm>
          </p:grpSpPr>
          <p:sp>
            <p:nvSpPr>
              <p:cNvPr id="7209" name="Oval 29"/>
              <p:cNvSpPr>
                <a:spLocks noChangeArrowheads="1"/>
              </p:cNvSpPr>
              <p:nvPr/>
            </p:nvSpPr>
            <p:spPr bwMode="auto">
              <a:xfrm>
                <a:off x="0" y="0"/>
                <a:ext cx="1248" cy="1240"/>
              </a:xfrm>
              <a:prstGeom prst="ellipse">
                <a:avLst/>
              </a:prstGeom>
              <a:solidFill>
                <a:srgbClr val="808080"/>
              </a:solidFill>
              <a:ln w="9525">
                <a:noFill/>
                <a:round/>
                <a:headEnd/>
                <a:tailEnd/>
              </a:ln>
            </p:spPr>
            <p:txBody>
              <a:bodyPr wrap="none" anchor="ctr"/>
              <a:lstStyle/>
              <a:p>
                <a:endParaRPr lang="zh-CN" altLang="en-US">
                  <a:latin typeface="幼圆" pitchFamily="49" charset="-122"/>
                  <a:ea typeface="幼圆" pitchFamily="49" charset="-122"/>
                </a:endParaRPr>
              </a:p>
            </p:txBody>
          </p:sp>
          <p:sp>
            <p:nvSpPr>
              <p:cNvPr id="7210" name="Oval 30"/>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w="9525">
                <a:noFill/>
                <a:round/>
                <a:headEnd/>
                <a:tailEnd/>
              </a:ln>
            </p:spPr>
            <p:txBody>
              <a:bodyPr wrap="none" anchor="ctr"/>
              <a:lstStyle/>
              <a:p>
                <a:endParaRPr lang="zh-CN" altLang="en-US">
                  <a:latin typeface="幼圆" pitchFamily="49" charset="-122"/>
                  <a:ea typeface="幼圆" pitchFamily="49" charset="-122"/>
                </a:endParaRPr>
              </a:p>
            </p:txBody>
          </p:sp>
          <p:sp>
            <p:nvSpPr>
              <p:cNvPr id="7211" name="Oval 31"/>
              <p:cNvSpPr>
                <a:spLocks noChangeArrowheads="1"/>
              </p:cNvSpPr>
              <p:nvPr/>
            </p:nvSpPr>
            <p:spPr bwMode="auto">
              <a:xfrm>
                <a:off x="82" y="74"/>
                <a:ext cx="1092" cy="1092"/>
              </a:xfrm>
              <a:prstGeom prst="ellipse">
                <a:avLst/>
              </a:prstGeom>
              <a:solidFill>
                <a:srgbClr val="808080">
                  <a:alpha val="25098"/>
                </a:srgbClr>
              </a:solidFill>
              <a:ln w="9525">
                <a:noFill/>
                <a:round/>
                <a:headEnd/>
                <a:tailEnd/>
              </a:ln>
            </p:spPr>
            <p:txBody>
              <a:bodyPr wrap="none" anchor="ctr"/>
              <a:lstStyle/>
              <a:p>
                <a:endParaRPr lang="zh-CN" altLang="en-US">
                  <a:latin typeface="幼圆" pitchFamily="49" charset="-122"/>
                  <a:ea typeface="幼圆" pitchFamily="49" charset="-122"/>
                </a:endParaRPr>
              </a:p>
            </p:txBody>
          </p:sp>
          <p:sp>
            <p:nvSpPr>
              <p:cNvPr id="7212" name="Oval 32"/>
              <p:cNvSpPr>
                <a:spLocks noChangeArrowheads="1"/>
              </p:cNvSpPr>
              <p:nvPr/>
            </p:nvSpPr>
            <p:spPr bwMode="auto">
              <a:xfrm>
                <a:off x="115" y="99"/>
                <a:ext cx="1026" cy="1026"/>
              </a:xfrm>
              <a:prstGeom prst="ellipse">
                <a:avLst/>
              </a:prstGeom>
              <a:solidFill>
                <a:srgbClr val="808080">
                  <a:alpha val="29803"/>
                </a:srgbClr>
              </a:solidFill>
              <a:ln w="9525">
                <a:noFill/>
                <a:round/>
                <a:headEnd/>
                <a:tailEnd/>
              </a:ln>
            </p:spPr>
            <p:txBody>
              <a:bodyPr wrap="none" anchor="ctr"/>
              <a:lstStyle/>
              <a:p>
                <a:endParaRPr lang="zh-CN" altLang="en-US">
                  <a:latin typeface="幼圆" pitchFamily="49" charset="-122"/>
                  <a:ea typeface="幼圆" pitchFamily="49" charset="-122"/>
                </a:endParaRPr>
              </a:p>
            </p:txBody>
          </p:sp>
          <p:sp>
            <p:nvSpPr>
              <p:cNvPr id="7213" name="Oval 33"/>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w="9525">
                <a:noFill/>
                <a:round/>
                <a:headEnd/>
                <a:tailEnd/>
              </a:ln>
            </p:spPr>
            <p:txBody>
              <a:bodyPr wrap="none" anchor="ctr"/>
              <a:lstStyle/>
              <a:p>
                <a:endParaRPr lang="zh-CN" altLang="en-US">
                  <a:latin typeface="幼圆" pitchFamily="49" charset="-122"/>
                  <a:ea typeface="幼圆" pitchFamily="49" charset="-122"/>
                </a:endParaRPr>
              </a:p>
            </p:txBody>
          </p:sp>
        </p:grpSp>
        <p:sp>
          <p:nvSpPr>
            <p:cNvPr id="7208" name="Oval 34"/>
            <p:cNvSpPr>
              <a:spLocks noChangeArrowheads="1"/>
            </p:cNvSpPr>
            <p:nvPr/>
          </p:nvSpPr>
          <p:spPr bwMode="auto">
            <a:xfrm>
              <a:off x="161" y="148"/>
              <a:ext cx="1053" cy="1054"/>
            </a:xfrm>
            <a:prstGeom prst="ellipse">
              <a:avLst/>
            </a:prstGeom>
            <a:gradFill rotWithShape="1">
              <a:gsLst>
                <a:gs pos="0">
                  <a:srgbClr val="181847"/>
                </a:gs>
                <a:gs pos="100000">
                  <a:schemeClr val="accent2"/>
                </a:gs>
              </a:gsLst>
              <a:lin ang="5400000" scaled="1"/>
            </a:gradFill>
            <a:ln w="9525">
              <a:noFill/>
              <a:round/>
              <a:headEnd/>
              <a:tailEnd/>
            </a:ln>
          </p:spPr>
          <p:txBody>
            <a:bodyPr wrap="none" anchor="ctr"/>
            <a:lstStyle/>
            <a:p>
              <a:endParaRPr lang="zh-CN" altLang="en-US">
                <a:latin typeface="幼圆" pitchFamily="49" charset="-122"/>
                <a:ea typeface="幼圆" pitchFamily="49" charset="-122"/>
              </a:endParaRPr>
            </a:p>
          </p:txBody>
        </p:sp>
      </p:grpSp>
      <p:grpSp>
        <p:nvGrpSpPr>
          <p:cNvPr id="7" name="Group 34"/>
          <p:cNvGrpSpPr>
            <a:grpSpLocks/>
          </p:cNvGrpSpPr>
          <p:nvPr/>
        </p:nvGrpSpPr>
        <p:grpSpPr bwMode="auto">
          <a:xfrm>
            <a:off x="763588" y="3590925"/>
            <a:ext cx="879475" cy="885825"/>
            <a:chOff x="0" y="0"/>
            <a:chExt cx="876" cy="882"/>
          </a:xfrm>
        </p:grpSpPr>
        <p:sp>
          <p:nvSpPr>
            <p:cNvPr id="7200" name="Oval 36"/>
            <p:cNvSpPr>
              <a:spLocks noChangeArrowheads="1"/>
            </p:cNvSpPr>
            <p:nvPr/>
          </p:nvSpPr>
          <p:spPr bwMode="auto">
            <a:xfrm>
              <a:off x="0" y="0"/>
              <a:ext cx="876" cy="876"/>
            </a:xfrm>
            <a:prstGeom prst="ellipse">
              <a:avLst/>
            </a:prstGeom>
            <a:noFill/>
            <a:ln w="19050">
              <a:solidFill>
                <a:srgbClr val="FFFFFF">
                  <a:alpha val="18039"/>
                </a:srgbClr>
              </a:solidFill>
              <a:round/>
              <a:headEnd/>
              <a:tailEnd/>
            </a:ln>
          </p:spPr>
          <p:txBody>
            <a:bodyPr wrap="none" anchor="ctr"/>
            <a:lstStyle/>
            <a:p>
              <a:endParaRPr lang="zh-CN" altLang="en-US">
                <a:latin typeface="幼圆" pitchFamily="49" charset="-122"/>
                <a:ea typeface="幼圆" pitchFamily="49" charset="-122"/>
              </a:endParaRPr>
            </a:p>
          </p:txBody>
        </p:sp>
        <p:sp>
          <p:nvSpPr>
            <p:cNvPr id="7201" name="Line 37"/>
            <p:cNvSpPr>
              <a:spLocks noChangeShapeType="1"/>
            </p:cNvSpPr>
            <p:nvPr/>
          </p:nvSpPr>
          <p:spPr bwMode="auto">
            <a:xfrm>
              <a:off x="441" y="0"/>
              <a:ext cx="0" cy="870"/>
            </a:xfrm>
            <a:prstGeom prst="line">
              <a:avLst/>
            </a:prstGeom>
            <a:noFill/>
            <a:ln w="19050">
              <a:solidFill>
                <a:srgbClr val="FFFFFF">
                  <a:alpha val="18039"/>
                </a:srgbClr>
              </a:solidFill>
              <a:round/>
              <a:headEnd/>
              <a:tailEnd/>
            </a:ln>
          </p:spPr>
          <p:txBody>
            <a:bodyPr/>
            <a:lstStyle/>
            <a:p>
              <a:endParaRPr lang="zh-CN" altLang="en-US"/>
            </a:p>
          </p:txBody>
        </p:sp>
        <p:sp>
          <p:nvSpPr>
            <p:cNvPr id="7202" name="Line 38"/>
            <p:cNvSpPr>
              <a:spLocks noChangeShapeType="1"/>
            </p:cNvSpPr>
            <p:nvPr/>
          </p:nvSpPr>
          <p:spPr bwMode="auto">
            <a:xfrm>
              <a:off x="0" y="435"/>
              <a:ext cx="876" cy="0"/>
            </a:xfrm>
            <a:prstGeom prst="line">
              <a:avLst/>
            </a:prstGeom>
            <a:noFill/>
            <a:ln w="19050">
              <a:solidFill>
                <a:srgbClr val="FFFFFF">
                  <a:alpha val="18039"/>
                </a:srgbClr>
              </a:solidFill>
              <a:round/>
              <a:headEnd/>
              <a:tailEnd/>
            </a:ln>
          </p:spPr>
          <p:txBody>
            <a:bodyPr/>
            <a:lstStyle/>
            <a:p>
              <a:endParaRPr lang="zh-CN" altLang="en-US"/>
            </a:p>
          </p:txBody>
        </p:sp>
        <p:sp>
          <p:nvSpPr>
            <p:cNvPr id="7203" name="Freeform 39"/>
            <p:cNvSpPr>
              <a:spLocks/>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19050">
              <a:solidFill>
                <a:srgbClr val="FFFFFF">
                  <a:alpha val="18039"/>
                </a:srgbClr>
              </a:solidFill>
              <a:miter lim="800000"/>
              <a:headEnd/>
              <a:tailEnd/>
            </a:ln>
          </p:spPr>
          <p:txBody>
            <a:bodyPr/>
            <a:lstStyle/>
            <a:p>
              <a:endParaRPr lang="zh-CN" altLang="en-US">
                <a:latin typeface="幼圆" pitchFamily="49" charset="-122"/>
                <a:ea typeface="幼圆" pitchFamily="49" charset="-122"/>
              </a:endParaRPr>
            </a:p>
          </p:txBody>
        </p:sp>
        <p:sp>
          <p:nvSpPr>
            <p:cNvPr id="7204" name="Freeform 40"/>
            <p:cNvSpPr>
              <a:spLocks/>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18039"/>
                </a:srgbClr>
              </a:solidFill>
              <a:miter lim="800000"/>
              <a:headEnd/>
              <a:tailEnd/>
            </a:ln>
          </p:spPr>
          <p:txBody>
            <a:bodyPr/>
            <a:lstStyle/>
            <a:p>
              <a:endParaRPr lang="zh-CN" altLang="en-US">
                <a:latin typeface="幼圆" pitchFamily="49" charset="-122"/>
                <a:ea typeface="幼圆" pitchFamily="49" charset="-122"/>
              </a:endParaRPr>
            </a:p>
          </p:txBody>
        </p:sp>
        <p:sp>
          <p:nvSpPr>
            <p:cNvPr id="7205" name="Freeform 41"/>
            <p:cNvSpPr>
              <a:spLocks/>
            </p:cNvSpPr>
            <p:nvPr/>
          </p:nvSpPr>
          <p:spPr bwMode="auto">
            <a:xfrm rot="5400000">
              <a:off x="367" y="360"/>
              <a:ext cx="114" cy="653"/>
            </a:xfrm>
            <a:custGeom>
              <a:avLst/>
              <a:gdLst>
                <a:gd name="T0" fmla="*/ 1 w 197"/>
                <a:gd name="T1" fmla="*/ 0 h 870"/>
                <a:gd name="T2" fmla="*/ 0 w 197"/>
                <a:gd name="T3" fmla="*/ 25 h 870"/>
                <a:gd name="T4" fmla="*/ 1 w 197"/>
                <a:gd name="T5" fmla="*/ 49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18039"/>
                </a:srgbClr>
              </a:solidFill>
              <a:miter lim="800000"/>
              <a:headEnd/>
              <a:tailEnd/>
            </a:ln>
          </p:spPr>
          <p:txBody>
            <a:bodyPr rot="10800000" vert="eaVert"/>
            <a:lstStyle/>
            <a:p>
              <a:endParaRPr lang="zh-CN" altLang="en-US">
                <a:latin typeface="幼圆" pitchFamily="49" charset="-122"/>
                <a:ea typeface="幼圆" pitchFamily="49" charset="-122"/>
              </a:endParaRPr>
            </a:p>
          </p:txBody>
        </p:sp>
        <p:sp>
          <p:nvSpPr>
            <p:cNvPr id="7206" name="Freeform 42"/>
            <p:cNvSpPr>
              <a:spLocks/>
            </p:cNvSpPr>
            <p:nvPr/>
          </p:nvSpPr>
          <p:spPr bwMode="auto">
            <a:xfrm rot="16200000" flipV="1">
              <a:off x="375" y="-141"/>
              <a:ext cx="114" cy="653"/>
            </a:xfrm>
            <a:custGeom>
              <a:avLst/>
              <a:gdLst>
                <a:gd name="T0" fmla="*/ 1 w 197"/>
                <a:gd name="T1" fmla="*/ 0 h 870"/>
                <a:gd name="T2" fmla="*/ 0 w 197"/>
                <a:gd name="T3" fmla="*/ 25 h 870"/>
                <a:gd name="T4" fmla="*/ 1 w 197"/>
                <a:gd name="T5" fmla="*/ 49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18039"/>
                </a:srgbClr>
              </a:solidFill>
              <a:miter lim="800000"/>
              <a:headEnd/>
              <a:tailEnd/>
            </a:ln>
          </p:spPr>
          <p:txBody>
            <a:bodyPr rot="10800000" vert="eaVert"/>
            <a:lstStyle/>
            <a:p>
              <a:endParaRPr lang="zh-CN" altLang="en-US">
                <a:latin typeface="幼圆" pitchFamily="49" charset="-122"/>
                <a:ea typeface="幼圆" pitchFamily="49" charset="-122"/>
              </a:endParaRPr>
            </a:p>
          </p:txBody>
        </p:sp>
      </p:grpSp>
      <p:sp>
        <p:nvSpPr>
          <p:cNvPr id="7179" name="Rectangle 43"/>
          <p:cNvSpPr>
            <a:spLocks noChangeArrowheads="1"/>
          </p:cNvSpPr>
          <p:nvPr/>
        </p:nvSpPr>
        <p:spPr bwMode="auto">
          <a:xfrm>
            <a:off x="663575" y="3695700"/>
            <a:ext cx="184150" cy="369888"/>
          </a:xfrm>
          <a:prstGeom prst="rect">
            <a:avLst/>
          </a:prstGeom>
          <a:noFill/>
          <a:ln w="9525">
            <a:noFill/>
            <a:miter lim="800000"/>
            <a:headEnd/>
            <a:tailEnd/>
          </a:ln>
        </p:spPr>
        <p:txBody>
          <a:bodyPr wrap="none">
            <a:spAutoFit/>
          </a:bodyPr>
          <a:lstStyle/>
          <a:p>
            <a:pPr algn="ctr"/>
            <a:endParaRPr lang="zh-CN" altLang="en-US">
              <a:solidFill>
                <a:srgbClr val="F8F8F8"/>
              </a:solidFill>
              <a:latin typeface="幼圆" pitchFamily="49" charset="-122"/>
              <a:ea typeface="幼圆" pitchFamily="49" charset="-122"/>
            </a:endParaRPr>
          </a:p>
        </p:txBody>
      </p:sp>
      <p:sp>
        <p:nvSpPr>
          <p:cNvPr id="7180" name="Rectangle 44"/>
          <p:cNvSpPr>
            <a:spLocks noChangeArrowheads="1"/>
          </p:cNvSpPr>
          <p:nvPr/>
        </p:nvSpPr>
        <p:spPr bwMode="auto">
          <a:xfrm>
            <a:off x="1951038" y="3700463"/>
            <a:ext cx="3581400" cy="584200"/>
          </a:xfrm>
          <a:prstGeom prst="rect">
            <a:avLst/>
          </a:prstGeom>
          <a:noFill/>
          <a:ln w="9525">
            <a:noFill/>
            <a:miter lim="800000"/>
            <a:headEnd/>
            <a:tailEnd/>
          </a:ln>
        </p:spPr>
        <p:txBody>
          <a:bodyPr>
            <a:spAutoFit/>
          </a:bodyPr>
          <a:lstStyle/>
          <a:p>
            <a:pPr marL="342900" indent="-342900" eaLnBrk="0" hangingPunct="0"/>
            <a:r>
              <a:rPr lang="zh-CN" altLang="en-US" sz="1600" dirty="0">
                <a:latin typeface="幼圆" pitchFamily="49" charset="-122"/>
                <a:ea typeface="幼圆" pitchFamily="49" charset="-122"/>
              </a:rPr>
              <a:t>开展大学生网络思想政治教育的方式方法</a:t>
            </a:r>
          </a:p>
        </p:txBody>
      </p:sp>
      <p:sp>
        <p:nvSpPr>
          <p:cNvPr id="7181" name="AutoShape 47"/>
          <p:cNvSpPr>
            <a:spLocks noChangeArrowheads="1"/>
          </p:cNvSpPr>
          <p:nvPr/>
        </p:nvSpPr>
        <p:spPr bwMode="auto">
          <a:xfrm>
            <a:off x="1268413" y="5073650"/>
            <a:ext cx="4186237" cy="1131888"/>
          </a:xfrm>
          <a:prstGeom prst="homePlate">
            <a:avLst>
              <a:gd name="adj" fmla="val 51607"/>
            </a:avLst>
          </a:prstGeom>
          <a:gradFill rotWithShape="1">
            <a:gsLst>
              <a:gs pos="0">
                <a:schemeClr val="accent1"/>
              </a:gs>
              <a:gs pos="100000">
                <a:srgbClr val="E4F3F4"/>
              </a:gs>
            </a:gsLst>
            <a:lin ang="0" scaled="1"/>
          </a:gradFill>
          <a:ln w="9525">
            <a:miter lim="800000"/>
            <a:headEnd/>
            <a:tailEnd/>
          </a:ln>
          <a:scene3d>
            <a:camera prst="legacyObliqueBottomLef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zh-CN" altLang="en-US">
              <a:latin typeface="幼圆" pitchFamily="49" charset="-122"/>
              <a:ea typeface="幼圆" pitchFamily="49" charset="-122"/>
            </a:endParaRPr>
          </a:p>
        </p:txBody>
      </p:sp>
      <p:grpSp>
        <p:nvGrpSpPr>
          <p:cNvPr id="8" name="Group 47"/>
          <p:cNvGrpSpPr>
            <a:grpSpLocks/>
          </p:cNvGrpSpPr>
          <p:nvPr/>
        </p:nvGrpSpPr>
        <p:grpSpPr bwMode="auto">
          <a:xfrm>
            <a:off x="549275" y="5060950"/>
            <a:ext cx="1323975" cy="1320800"/>
            <a:chOff x="0" y="0"/>
            <a:chExt cx="1360" cy="1356"/>
          </a:xfrm>
        </p:grpSpPr>
        <p:grpSp>
          <p:nvGrpSpPr>
            <p:cNvPr id="9" name="Group 48"/>
            <p:cNvGrpSpPr>
              <a:grpSpLocks/>
            </p:cNvGrpSpPr>
            <p:nvPr/>
          </p:nvGrpSpPr>
          <p:grpSpPr bwMode="auto">
            <a:xfrm>
              <a:off x="0" y="0"/>
              <a:ext cx="1360" cy="1356"/>
              <a:chOff x="0" y="0"/>
              <a:chExt cx="1248" cy="1240"/>
            </a:xfrm>
          </p:grpSpPr>
          <p:sp>
            <p:nvSpPr>
              <p:cNvPr id="7195" name="Oval 50"/>
              <p:cNvSpPr>
                <a:spLocks noChangeArrowheads="1"/>
              </p:cNvSpPr>
              <p:nvPr/>
            </p:nvSpPr>
            <p:spPr bwMode="auto">
              <a:xfrm>
                <a:off x="0" y="0"/>
                <a:ext cx="1248" cy="1240"/>
              </a:xfrm>
              <a:prstGeom prst="ellipse">
                <a:avLst/>
              </a:prstGeom>
              <a:solidFill>
                <a:srgbClr val="808080"/>
              </a:solidFill>
              <a:ln w="9525">
                <a:noFill/>
                <a:round/>
                <a:headEnd/>
                <a:tailEnd/>
              </a:ln>
            </p:spPr>
            <p:txBody>
              <a:bodyPr wrap="none" anchor="ctr"/>
              <a:lstStyle/>
              <a:p>
                <a:endParaRPr lang="zh-CN" altLang="en-US">
                  <a:latin typeface="幼圆" pitchFamily="49" charset="-122"/>
                  <a:ea typeface="幼圆" pitchFamily="49" charset="-122"/>
                </a:endParaRPr>
              </a:p>
            </p:txBody>
          </p:sp>
          <p:sp>
            <p:nvSpPr>
              <p:cNvPr id="7196" name="Oval 51"/>
              <p:cNvSpPr>
                <a:spLocks noChangeArrowheads="1"/>
              </p:cNvSpPr>
              <p:nvPr/>
            </p:nvSpPr>
            <p:spPr bwMode="auto">
              <a:xfrm>
                <a:off x="33" y="25"/>
                <a:ext cx="1190" cy="1190"/>
              </a:xfrm>
              <a:prstGeom prst="ellipse">
                <a:avLst/>
              </a:prstGeom>
              <a:gradFill rotWithShape="1">
                <a:gsLst>
                  <a:gs pos="0">
                    <a:srgbClr val="F8F8F8"/>
                  </a:gs>
                  <a:gs pos="100000">
                    <a:srgbClr val="414141"/>
                  </a:gs>
                </a:gsLst>
                <a:lin ang="5400000" scaled="1"/>
              </a:gradFill>
              <a:ln w="9525">
                <a:noFill/>
                <a:round/>
                <a:headEnd/>
                <a:tailEnd/>
              </a:ln>
            </p:spPr>
            <p:txBody>
              <a:bodyPr wrap="none" anchor="ctr"/>
              <a:lstStyle/>
              <a:p>
                <a:endParaRPr lang="zh-CN" altLang="en-US">
                  <a:latin typeface="幼圆" pitchFamily="49" charset="-122"/>
                  <a:ea typeface="幼圆" pitchFamily="49" charset="-122"/>
                </a:endParaRPr>
              </a:p>
            </p:txBody>
          </p:sp>
          <p:sp>
            <p:nvSpPr>
              <p:cNvPr id="7197" name="Oval 52"/>
              <p:cNvSpPr>
                <a:spLocks noChangeArrowheads="1"/>
              </p:cNvSpPr>
              <p:nvPr/>
            </p:nvSpPr>
            <p:spPr bwMode="auto">
              <a:xfrm>
                <a:off x="82" y="74"/>
                <a:ext cx="1092" cy="1092"/>
              </a:xfrm>
              <a:prstGeom prst="ellipse">
                <a:avLst/>
              </a:prstGeom>
              <a:solidFill>
                <a:srgbClr val="808080">
                  <a:alpha val="25098"/>
                </a:srgbClr>
              </a:solidFill>
              <a:ln w="9525">
                <a:noFill/>
                <a:round/>
                <a:headEnd/>
                <a:tailEnd/>
              </a:ln>
            </p:spPr>
            <p:txBody>
              <a:bodyPr wrap="none" anchor="ctr"/>
              <a:lstStyle/>
              <a:p>
                <a:endParaRPr lang="zh-CN" altLang="en-US">
                  <a:latin typeface="幼圆" pitchFamily="49" charset="-122"/>
                  <a:ea typeface="幼圆" pitchFamily="49" charset="-122"/>
                </a:endParaRPr>
              </a:p>
            </p:txBody>
          </p:sp>
          <p:sp>
            <p:nvSpPr>
              <p:cNvPr id="7198" name="Oval 53"/>
              <p:cNvSpPr>
                <a:spLocks noChangeArrowheads="1"/>
              </p:cNvSpPr>
              <p:nvPr/>
            </p:nvSpPr>
            <p:spPr bwMode="auto">
              <a:xfrm>
                <a:off x="115" y="99"/>
                <a:ext cx="1026" cy="1026"/>
              </a:xfrm>
              <a:prstGeom prst="ellipse">
                <a:avLst/>
              </a:prstGeom>
              <a:solidFill>
                <a:srgbClr val="808080">
                  <a:alpha val="29803"/>
                </a:srgbClr>
              </a:solidFill>
              <a:ln w="9525">
                <a:noFill/>
                <a:round/>
                <a:headEnd/>
                <a:tailEnd/>
              </a:ln>
            </p:spPr>
            <p:txBody>
              <a:bodyPr wrap="none" anchor="ctr"/>
              <a:lstStyle/>
              <a:p>
                <a:endParaRPr lang="zh-CN" altLang="en-US">
                  <a:latin typeface="幼圆" pitchFamily="49" charset="-122"/>
                  <a:ea typeface="幼圆" pitchFamily="49" charset="-122"/>
                </a:endParaRPr>
              </a:p>
            </p:txBody>
          </p:sp>
          <p:sp>
            <p:nvSpPr>
              <p:cNvPr id="7199" name="Oval 54"/>
              <p:cNvSpPr>
                <a:spLocks noChangeArrowheads="1"/>
              </p:cNvSpPr>
              <p:nvPr/>
            </p:nvSpPr>
            <p:spPr bwMode="auto">
              <a:xfrm>
                <a:off x="129" y="115"/>
                <a:ext cx="993" cy="994"/>
              </a:xfrm>
              <a:prstGeom prst="ellipse">
                <a:avLst/>
              </a:prstGeom>
              <a:gradFill rotWithShape="1">
                <a:gsLst>
                  <a:gs pos="0">
                    <a:srgbClr val="5C5C5C"/>
                  </a:gs>
                  <a:gs pos="100000">
                    <a:srgbClr val="FFFFFF"/>
                  </a:gs>
                </a:gsLst>
                <a:lin ang="5400000" scaled="1"/>
              </a:gradFill>
              <a:ln w="9525">
                <a:noFill/>
                <a:round/>
                <a:headEnd/>
                <a:tailEnd/>
              </a:ln>
            </p:spPr>
            <p:txBody>
              <a:bodyPr wrap="none" anchor="ctr"/>
              <a:lstStyle/>
              <a:p>
                <a:endParaRPr lang="zh-CN" altLang="en-US">
                  <a:latin typeface="幼圆" pitchFamily="49" charset="-122"/>
                  <a:ea typeface="幼圆" pitchFamily="49" charset="-122"/>
                </a:endParaRPr>
              </a:p>
            </p:txBody>
          </p:sp>
        </p:grpSp>
        <p:sp>
          <p:nvSpPr>
            <p:cNvPr id="7194" name="Oval 55"/>
            <p:cNvSpPr>
              <a:spLocks noChangeArrowheads="1"/>
            </p:cNvSpPr>
            <p:nvPr/>
          </p:nvSpPr>
          <p:spPr bwMode="auto">
            <a:xfrm>
              <a:off x="161" y="148"/>
              <a:ext cx="1053" cy="1054"/>
            </a:xfrm>
            <a:prstGeom prst="ellipse">
              <a:avLst/>
            </a:prstGeom>
            <a:gradFill rotWithShape="1">
              <a:gsLst>
                <a:gs pos="0">
                  <a:srgbClr val="576869"/>
                </a:gs>
                <a:gs pos="100000">
                  <a:schemeClr val="accent1"/>
                </a:gs>
              </a:gsLst>
              <a:lin ang="5400000" scaled="1"/>
            </a:gradFill>
            <a:ln w="9525">
              <a:noFill/>
              <a:round/>
              <a:headEnd/>
              <a:tailEnd/>
            </a:ln>
          </p:spPr>
          <p:txBody>
            <a:bodyPr wrap="none" anchor="ctr"/>
            <a:lstStyle/>
            <a:p>
              <a:endParaRPr lang="zh-CN" altLang="en-US">
                <a:latin typeface="幼圆" pitchFamily="49" charset="-122"/>
                <a:ea typeface="幼圆" pitchFamily="49" charset="-122"/>
              </a:endParaRPr>
            </a:p>
          </p:txBody>
        </p:sp>
      </p:grpSp>
      <p:grpSp>
        <p:nvGrpSpPr>
          <p:cNvPr id="10" name="Group 55"/>
          <p:cNvGrpSpPr>
            <a:grpSpLocks/>
          </p:cNvGrpSpPr>
          <p:nvPr/>
        </p:nvGrpSpPr>
        <p:grpSpPr bwMode="auto">
          <a:xfrm>
            <a:off x="763588" y="5268913"/>
            <a:ext cx="879475" cy="885825"/>
            <a:chOff x="0" y="0"/>
            <a:chExt cx="876" cy="882"/>
          </a:xfrm>
        </p:grpSpPr>
        <p:sp>
          <p:nvSpPr>
            <p:cNvPr id="7186" name="Oval 57"/>
            <p:cNvSpPr>
              <a:spLocks noChangeArrowheads="1"/>
            </p:cNvSpPr>
            <p:nvPr/>
          </p:nvSpPr>
          <p:spPr bwMode="auto">
            <a:xfrm>
              <a:off x="0" y="0"/>
              <a:ext cx="876" cy="876"/>
            </a:xfrm>
            <a:prstGeom prst="ellipse">
              <a:avLst/>
            </a:prstGeom>
            <a:noFill/>
            <a:ln w="19050">
              <a:solidFill>
                <a:srgbClr val="FFFFFF">
                  <a:alpha val="18039"/>
                </a:srgbClr>
              </a:solidFill>
              <a:round/>
              <a:headEnd/>
              <a:tailEnd/>
            </a:ln>
          </p:spPr>
          <p:txBody>
            <a:bodyPr wrap="none" anchor="ctr"/>
            <a:lstStyle/>
            <a:p>
              <a:endParaRPr lang="zh-CN" altLang="en-US">
                <a:latin typeface="幼圆" pitchFamily="49" charset="-122"/>
                <a:ea typeface="幼圆" pitchFamily="49" charset="-122"/>
              </a:endParaRPr>
            </a:p>
          </p:txBody>
        </p:sp>
        <p:sp>
          <p:nvSpPr>
            <p:cNvPr id="7187" name="Line 58"/>
            <p:cNvSpPr>
              <a:spLocks noChangeShapeType="1"/>
            </p:cNvSpPr>
            <p:nvPr/>
          </p:nvSpPr>
          <p:spPr bwMode="auto">
            <a:xfrm>
              <a:off x="441" y="0"/>
              <a:ext cx="0" cy="870"/>
            </a:xfrm>
            <a:prstGeom prst="line">
              <a:avLst/>
            </a:prstGeom>
            <a:noFill/>
            <a:ln w="19050">
              <a:solidFill>
                <a:srgbClr val="FFFFFF">
                  <a:alpha val="18039"/>
                </a:srgbClr>
              </a:solidFill>
              <a:round/>
              <a:headEnd/>
              <a:tailEnd/>
            </a:ln>
          </p:spPr>
          <p:txBody>
            <a:bodyPr/>
            <a:lstStyle/>
            <a:p>
              <a:endParaRPr lang="zh-CN" altLang="en-US"/>
            </a:p>
          </p:txBody>
        </p:sp>
        <p:sp>
          <p:nvSpPr>
            <p:cNvPr id="7188" name="Line 59"/>
            <p:cNvSpPr>
              <a:spLocks noChangeShapeType="1"/>
            </p:cNvSpPr>
            <p:nvPr/>
          </p:nvSpPr>
          <p:spPr bwMode="auto">
            <a:xfrm>
              <a:off x="0" y="435"/>
              <a:ext cx="876" cy="0"/>
            </a:xfrm>
            <a:prstGeom prst="line">
              <a:avLst/>
            </a:prstGeom>
            <a:noFill/>
            <a:ln w="19050">
              <a:solidFill>
                <a:srgbClr val="FFFFFF">
                  <a:alpha val="18039"/>
                </a:srgbClr>
              </a:solidFill>
              <a:round/>
              <a:headEnd/>
              <a:tailEnd/>
            </a:ln>
          </p:spPr>
          <p:txBody>
            <a:bodyPr/>
            <a:lstStyle/>
            <a:p>
              <a:endParaRPr lang="zh-CN" altLang="en-US"/>
            </a:p>
          </p:txBody>
        </p:sp>
        <p:sp>
          <p:nvSpPr>
            <p:cNvPr id="7189" name="Freeform 60"/>
            <p:cNvSpPr>
              <a:spLocks/>
            </p:cNvSpPr>
            <p:nvPr/>
          </p:nvSpPr>
          <p:spPr bwMode="auto">
            <a:xfrm>
              <a:off x="500" y="6"/>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19050">
              <a:solidFill>
                <a:srgbClr val="FFFFFF">
                  <a:alpha val="18039"/>
                </a:srgbClr>
              </a:solidFill>
              <a:miter lim="800000"/>
              <a:headEnd/>
              <a:tailEnd/>
            </a:ln>
          </p:spPr>
          <p:txBody>
            <a:bodyPr/>
            <a:lstStyle/>
            <a:p>
              <a:endParaRPr lang="zh-CN" altLang="en-US">
                <a:latin typeface="幼圆" pitchFamily="49" charset="-122"/>
                <a:ea typeface="幼圆" pitchFamily="49" charset="-122"/>
              </a:endParaRPr>
            </a:p>
          </p:txBody>
        </p:sp>
        <p:sp>
          <p:nvSpPr>
            <p:cNvPr id="7190" name="Freeform 61"/>
            <p:cNvSpPr>
              <a:spLocks/>
            </p:cNvSpPr>
            <p:nvPr/>
          </p:nvSpPr>
          <p:spPr bwMode="auto">
            <a:xfrm>
              <a:off x="203" y="12"/>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18039"/>
                </a:srgbClr>
              </a:solidFill>
              <a:miter lim="800000"/>
              <a:headEnd/>
              <a:tailEnd/>
            </a:ln>
          </p:spPr>
          <p:txBody>
            <a:bodyPr/>
            <a:lstStyle/>
            <a:p>
              <a:endParaRPr lang="zh-CN" altLang="en-US">
                <a:latin typeface="幼圆" pitchFamily="49" charset="-122"/>
                <a:ea typeface="幼圆" pitchFamily="49" charset="-122"/>
              </a:endParaRPr>
            </a:p>
          </p:txBody>
        </p:sp>
        <p:sp>
          <p:nvSpPr>
            <p:cNvPr id="7191" name="Freeform 62"/>
            <p:cNvSpPr>
              <a:spLocks/>
            </p:cNvSpPr>
            <p:nvPr/>
          </p:nvSpPr>
          <p:spPr bwMode="auto">
            <a:xfrm rot="5400000">
              <a:off x="367" y="360"/>
              <a:ext cx="114" cy="653"/>
            </a:xfrm>
            <a:custGeom>
              <a:avLst/>
              <a:gdLst>
                <a:gd name="T0" fmla="*/ 1 w 197"/>
                <a:gd name="T1" fmla="*/ 0 h 870"/>
                <a:gd name="T2" fmla="*/ 0 w 197"/>
                <a:gd name="T3" fmla="*/ 25 h 870"/>
                <a:gd name="T4" fmla="*/ 1 w 197"/>
                <a:gd name="T5" fmla="*/ 49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18039"/>
                </a:srgbClr>
              </a:solidFill>
              <a:miter lim="800000"/>
              <a:headEnd/>
              <a:tailEnd/>
            </a:ln>
          </p:spPr>
          <p:txBody>
            <a:bodyPr rot="10800000" vert="eaVert"/>
            <a:lstStyle/>
            <a:p>
              <a:endParaRPr lang="zh-CN" altLang="en-US">
                <a:latin typeface="幼圆" pitchFamily="49" charset="-122"/>
                <a:ea typeface="幼圆" pitchFamily="49" charset="-122"/>
              </a:endParaRPr>
            </a:p>
          </p:txBody>
        </p:sp>
        <p:sp>
          <p:nvSpPr>
            <p:cNvPr id="7192" name="Freeform 63"/>
            <p:cNvSpPr>
              <a:spLocks/>
            </p:cNvSpPr>
            <p:nvPr/>
          </p:nvSpPr>
          <p:spPr bwMode="auto">
            <a:xfrm rot="16200000" flipV="1">
              <a:off x="375" y="-141"/>
              <a:ext cx="114" cy="653"/>
            </a:xfrm>
            <a:custGeom>
              <a:avLst/>
              <a:gdLst>
                <a:gd name="T0" fmla="*/ 1 w 197"/>
                <a:gd name="T1" fmla="*/ 0 h 870"/>
                <a:gd name="T2" fmla="*/ 0 w 197"/>
                <a:gd name="T3" fmla="*/ 25 h 870"/>
                <a:gd name="T4" fmla="*/ 1 w 197"/>
                <a:gd name="T5" fmla="*/ 49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a:solidFill>
                <a:srgbClr val="FFFFFF">
                  <a:alpha val="18039"/>
                </a:srgbClr>
              </a:solidFill>
              <a:miter lim="800000"/>
              <a:headEnd/>
              <a:tailEnd/>
            </a:ln>
          </p:spPr>
          <p:txBody>
            <a:bodyPr rot="10800000" vert="eaVert"/>
            <a:lstStyle/>
            <a:p>
              <a:endParaRPr lang="zh-CN" altLang="en-US">
                <a:latin typeface="幼圆" pitchFamily="49" charset="-122"/>
                <a:ea typeface="幼圆" pitchFamily="49" charset="-122"/>
              </a:endParaRPr>
            </a:p>
          </p:txBody>
        </p:sp>
      </p:grpSp>
      <p:sp>
        <p:nvSpPr>
          <p:cNvPr id="7184" name="Rectangle 64"/>
          <p:cNvSpPr>
            <a:spLocks noChangeArrowheads="1"/>
          </p:cNvSpPr>
          <p:nvPr/>
        </p:nvSpPr>
        <p:spPr bwMode="auto">
          <a:xfrm>
            <a:off x="779463" y="5353050"/>
            <a:ext cx="184150" cy="369888"/>
          </a:xfrm>
          <a:prstGeom prst="rect">
            <a:avLst/>
          </a:prstGeom>
          <a:noFill/>
          <a:ln w="9525">
            <a:noFill/>
            <a:miter lim="800000"/>
            <a:headEnd/>
            <a:tailEnd/>
          </a:ln>
        </p:spPr>
        <p:txBody>
          <a:bodyPr wrap="none">
            <a:spAutoFit/>
          </a:bodyPr>
          <a:lstStyle/>
          <a:p>
            <a:pPr algn="ctr"/>
            <a:endParaRPr lang="zh-CN" altLang="en-US">
              <a:solidFill>
                <a:srgbClr val="F8F8F8"/>
              </a:solidFill>
              <a:latin typeface="幼圆" pitchFamily="49" charset="-122"/>
              <a:ea typeface="幼圆" pitchFamily="49" charset="-122"/>
            </a:endParaRPr>
          </a:p>
        </p:txBody>
      </p:sp>
      <p:sp>
        <p:nvSpPr>
          <p:cNvPr id="7185" name="Rectangle 65"/>
          <p:cNvSpPr>
            <a:spLocks noChangeArrowheads="1"/>
          </p:cNvSpPr>
          <p:nvPr/>
        </p:nvSpPr>
        <p:spPr bwMode="auto">
          <a:xfrm>
            <a:off x="1951038" y="5519738"/>
            <a:ext cx="3581400" cy="336550"/>
          </a:xfrm>
          <a:prstGeom prst="rect">
            <a:avLst/>
          </a:prstGeom>
          <a:noFill/>
          <a:ln w="9525">
            <a:noFill/>
            <a:miter lim="800000"/>
            <a:headEnd/>
            <a:tailEnd/>
          </a:ln>
        </p:spPr>
        <p:txBody>
          <a:bodyPr>
            <a:spAutoFit/>
          </a:bodyPr>
          <a:lstStyle/>
          <a:p>
            <a:pPr marL="342900" indent="-342900" eaLnBrk="0" hangingPunct="0"/>
            <a:r>
              <a:rPr lang="zh-CN" altLang="en-US" sz="1600" dirty="0">
                <a:latin typeface="幼圆" pitchFamily="49" charset="-122"/>
                <a:ea typeface="幼圆" pitchFamily="49" charset="-122"/>
              </a:rPr>
              <a:t>    实战经验交流</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arn(outVertical)">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barn(outVertical)">
                                      <p:cBhvr>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nodePh="1">
                                  <p:stCondLst>
                                    <p:cond delay="0"/>
                                  </p:stCondLst>
                                  <p:endCondLst>
                                    <p:cond evt="begin" delay="0">
                                      <p:tn val="35"/>
                                    </p:cond>
                                  </p:endCondLst>
                                  <p:childTnLst>
                                    <p:set>
                                      <p:cBhvr>
                                        <p:cTn id="36" dur="1" fill="hold">
                                          <p:stCondLst>
                                            <p:cond delay="0"/>
                                          </p:stCondLst>
                                        </p:cTn>
                                        <p:tgtEl>
                                          <p:spTgt spid="71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1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utoUpdateAnimBg="0"/>
      <p:bldP spid="7171" grpId="0" animBg="1"/>
      <p:bldP spid="7174" grpId="0"/>
      <p:bldP spid="7175" grpId="0"/>
      <p:bldP spid="7176" grpId="0" animBg="1"/>
      <p:bldP spid="7180" grpId="0"/>
      <p:bldP spid="7181" grpId="0" animBg="1"/>
      <p:bldP spid="7184" grpId="0"/>
      <p:bldP spid="71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685800" y="1066800"/>
            <a:ext cx="7848600" cy="609600"/>
          </a:xfrm>
        </p:spPr>
        <p:txBody>
          <a:bodyPr/>
          <a:lstStyle/>
          <a:p>
            <a:pPr>
              <a:buFontTx/>
              <a:buNone/>
              <a:defRPr/>
            </a:pPr>
            <a:r>
              <a:rPr lang="zh-CN" altLang="en-US" sz="2400" b="1" dirty="0" smtClean="0">
                <a:solidFill>
                  <a:srgbClr val="000000"/>
                </a:solidFill>
                <a:effectLst>
                  <a:outerShdw blurRad="38100" dist="38100" dir="2700000" algn="tl">
                    <a:srgbClr val="C0C0C0"/>
                  </a:outerShdw>
                </a:effectLst>
                <a:latin typeface="黑体" pitchFamily="49" charset="-122"/>
                <a:ea typeface="宋体" charset="-122"/>
              </a:rPr>
              <a:t>        （一）开展大学生网络思想政治教育的背景</a:t>
            </a:r>
          </a:p>
          <a:p>
            <a:pPr>
              <a:buFontTx/>
              <a:buNone/>
              <a:defRPr/>
            </a:pPr>
            <a:endParaRPr lang="zh-CN" altLang="en-US" dirty="0" smtClean="0">
              <a:latin typeface="黑体" pitchFamily="49" charset="-122"/>
            </a:endParaRPr>
          </a:p>
        </p:txBody>
      </p:sp>
      <p:sp>
        <p:nvSpPr>
          <p:cNvPr id="84084" name="AutoShape 116"/>
          <p:cNvSpPr>
            <a:spLocks noChangeAspect="1" noChangeArrowheads="1"/>
          </p:cNvSpPr>
          <p:nvPr/>
        </p:nvSpPr>
        <p:spPr bwMode="gray">
          <a:xfrm rot="41395452">
            <a:off x="4857750" y="3244850"/>
            <a:ext cx="557213" cy="198438"/>
          </a:xfrm>
          <a:prstGeom prst="rightArrow">
            <a:avLst>
              <a:gd name="adj1" fmla="val 35167"/>
              <a:gd name="adj2" fmla="val 113711"/>
            </a:avLst>
          </a:prstGeom>
          <a:gradFill rotWithShape="1">
            <a:gsLst>
              <a:gs pos="0">
                <a:schemeClr val="folHlink">
                  <a:gamma/>
                  <a:tint val="57647"/>
                  <a:invGamma/>
                </a:schemeClr>
              </a:gs>
              <a:gs pos="100000">
                <a:schemeClr val="folHlink"/>
              </a:gs>
            </a:gsLst>
            <a:lin ang="5400000" scaled="1"/>
          </a:gradFill>
          <a:ln w="0" algn="ctr">
            <a:noFill/>
            <a:miter lim="800000"/>
            <a:headEnd/>
            <a:tailEnd/>
          </a:ln>
          <a:effectLst/>
        </p:spPr>
        <p:txBody>
          <a:bodyPr wrap="none" anchor="ctr"/>
          <a:lstStyle/>
          <a:p>
            <a:pPr>
              <a:defRPr/>
            </a:pPr>
            <a:endParaRPr lang="zh-CN" altLang="en-US">
              <a:latin typeface="Arial" charset="0"/>
              <a:ea typeface="宋体" charset="-122"/>
            </a:endParaRPr>
          </a:p>
        </p:txBody>
      </p:sp>
      <p:sp>
        <p:nvSpPr>
          <p:cNvPr id="84086" name="AutoShape 118"/>
          <p:cNvSpPr>
            <a:spLocks noChangeAspect="1" noChangeArrowheads="1"/>
          </p:cNvSpPr>
          <p:nvPr/>
        </p:nvSpPr>
        <p:spPr bwMode="gray">
          <a:xfrm rot="37791288">
            <a:off x="4106069" y="2864644"/>
            <a:ext cx="557213" cy="200025"/>
          </a:xfrm>
          <a:prstGeom prst="rightArrow">
            <a:avLst>
              <a:gd name="adj1" fmla="val 35167"/>
              <a:gd name="adj2" fmla="val 112809"/>
            </a:avLst>
          </a:prstGeom>
          <a:gradFill rotWithShape="1">
            <a:gsLst>
              <a:gs pos="0">
                <a:schemeClr val="folHlink">
                  <a:gamma/>
                  <a:tint val="57647"/>
                  <a:invGamma/>
                </a:schemeClr>
              </a:gs>
              <a:gs pos="100000">
                <a:schemeClr val="folHlink"/>
              </a:gs>
            </a:gsLst>
            <a:lin ang="5400000" scaled="1"/>
          </a:gradFill>
          <a:ln w="0" algn="ctr">
            <a:noFill/>
            <a:miter lim="800000"/>
            <a:headEnd/>
            <a:tailEnd/>
          </a:ln>
          <a:effectLst/>
        </p:spPr>
        <p:txBody>
          <a:bodyPr wrap="none" anchor="ctr"/>
          <a:lstStyle/>
          <a:p>
            <a:pPr>
              <a:defRPr/>
            </a:pPr>
            <a:endParaRPr lang="zh-CN" altLang="en-US">
              <a:latin typeface="Arial" charset="0"/>
              <a:ea typeface="宋体" charset="-122"/>
            </a:endParaRPr>
          </a:p>
        </p:txBody>
      </p:sp>
      <p:sp>
        <p:nvSpPr>
          <p:cNvPr id="84087" name="AutoShape 119"/>
          <p:cNvSpPr>
            <a:spLocks noChangeAspect="1" noChangeArrowheads="1"/>
          </p:cNvSpPr>
          <p:nvPr/>
        </p:nvSpPr>
        <p:spPr bwMode="gray">
          <a:xfrm rot="9357477">
            <a:off x="3354388" y="4097338"/>
            <a:ext cx="557212" cy="198437"/>
          </a:xfrm>
          <a:prstGeom prst="rightArrow">
            <a:avLst>
              <a:gd name="adj1" fmla="val 35167"/>
              <a:gd name="adj2" fmla="val 113711"/>
            </a:avLst>
          </a:prstGeom>
          <a:gradFill rotWithShape="1">
            <a:gsLst>
              <a:gs pos="0">
                <a:schemeClr val="folHlink">
                  <a:gamma/>
                  <a:tint val="57647"/>
                  <a:invGamma/>
                </a:schemeClr>
              </a:gs>
              <a:gs pos="100000">
                <a:schemeClr val="folHlink"/>
              </a:gs>
            </a:gsLst>
            <a:lin ang="5400000" scaled="1"/>
          </a:gradFill>
          <a:ln w="0" algn="ctr">
            <a:noFill/>
            <a:miter lim="800000"/>
            <a:headEnd/>
            <a:tailEnd/>
          </a:ln>
          <a:effectLst/>
        </p:spPr>
        <p:txBody>
          <a:bodyPr wrap="none" anchor="ctr"/>
          <a:lstStyle/>
          <a:p>
            <a:pPr>
              <a:defRPr/>
            </a:pPr>
            <a:endParaRPr lang="zh-CN" altLang="en-US">
              <a:latin typeface="Arial" charset="0"/>
              <a:ea typeface="宋体" charset="-122"/>
            </a:endParaRPr>
          </a:p>
        </p:txBody>
      </p:sp>
      <p:sp>
        <p:nvSpPr>
          <p:cNvPr id="84088" name="AutoShape 120"/>
          <p:cNvSpPr>
            <a:spLocks noChangeAspect="1" noChangeArrowheads="1"/>
          </p:cNvSpPr>
          <p:nvPr/>
        </p:nvSpPr>
        <p:spPr bwMode="gray">
          <a:xfrm rot="1822267">
            <a:off x="4876800" y="4191000"/>
            <a:ext cx="546100" cy="203200"/>
          </a:xfrm>
          <a:prstGeom prst="rightArrow">
            <a:avLst>
              <a:gd name="adj1" fmla="val 35167"/>
              <a:gd name="adj2" fmla="val 108831"/>
            </a:avLst>
          </a:prstGeom>
          <a:gradFill rotWithShape="1">
            <a:gsLst>
              <a:gs pos="0">
                <a:schemeClr val="folHlink">
                  <a:gamma/>
                  <a:tint val="57647"/>
                  <a:invGamma/>
                </a:schemeClr>
              </a:gs>
              <a:gs pos="100000">
                <a:schemeClr val="folHlink"/>
              </a:gs>
            </a:gsLst>
            <a:lin ang="5400000" scaled="1"/>
          </a:gradFill>
          <a:ln w="0" algn="ctr">
            <a:noFill/>
            <a:miter lim="800000"/>
            <a:headEnd/>
            <a:tailEnd/>
          </a:ln>
          <a:effectLst/>
        </p:spPr>
        <p:txBody>
          <a:bodyPr wrap="none" anchor="ctr"/>
          <a:lstStyle/>
          <a:p>
            <a:pPr>
              <a:defRPr/>
            </a:pPr>
            <a:endParaRPr lang="zh-CN" altLang="en-US">
              <a:latin typeface="Arial" charset="0"/>
              <a:ea typeface="宋体" charset="-122"/>
            </a:endParaRPr>
          </a:p>
        </p:txBody>
      </p:sp>
      <p:sp>
        <p:nvSpPr>
          <p:cNvPr id="84089" name="AutoShape 121"/>
          <p:cNvSpPr>
            <a:spLocks noChangeAspect="1" noChangeArrowheads="1"/>
          </p:cNvSpPr>
          <p:nvPr/>
        </p:nvSpPr>
        <p:spPr bwMode="gray">
          <a:xfrm rot="-8977733">
            <a:off x="3373438" y="3295650"/>
            <a:ext cx="595312" cy="203200"/>
          </a:xfrm>
          <a:prstGeom prst="rightArrow">
            <a:avLst>
              <a:gd name="adj1" fmla="val 35167"/>
              <a:gd name="adj2" fmla="val 118639"/>
            </a:avLst>
          </a:prstGeom>
          <a:gradFill rotWithShape="1">
            <a:gsLst>
              <a:gs pos="0">
                <a:schemeClr val="folHlink">
                  <a:gamma/>
                  <a:tint val="57647"/>
                  <a:invGamma/>
                </a:schemeClr>
              </a:gs>
              <a:gs pos="100000">
                <a:schemeClr val="folHlink"/>
              </a:gs>
            </a:gsLst>
            <a:lin ang="5400000" scaled="1"/>
          </a:gradFill>
          <a:ln w="0" algn="ctr">
            <a:noFill/>
            <a:miter lim="800000"/>
            <a:headEnd/>
            <a:tailEnd/>
          </a:ln>
          <a:effectLst/>
        </p:spPr>
        <p:txBody>
          <a:bodyPr wrap="none" anchor="ctr"/>
          <a:lstStyle/>
          <a:p>
            <a:pPr>
              <a:defRPr/>
            </a:pPr>
            <a:endParaRPr lang="zh-CN" altLang="en-US">
              <a:latin typeface="Arial" charset="0"/>
              <a:ea typeface="宋体" charset="-122"/>
            </a:endParaRPr>
          </a:p>
        </p:txBody>
      </p:sp>
      <p:sp>
        <p:nvSpPr>
          <p:cNvPr id="8200" name="Oval 122"/>
          <p:cNvSpPr>
            <a:spLocks noChangeAspect="1" noChangeArrowheads="1"/>
          </p:cNvSpPr>
          <p:nvPr/>
        </p:nvSpPr>
        <p:spPr bwMode="gray">
          <a:xfrm>
            <a:off x="3770313" y="3187700"/>
            <a:ext cx="1362075" cy="1366838"/>
          </a:xfrm>
          <a:prstGeom prst="ellipse">
            <a:avLst/>
          </a:prstGeom>
          <a:gradFill rotWithShape="1">
            <a:gsLst>
              <a:gs pos="0">
                <a:srgbClr val="FFFFFF"/>
              </a:gs>
              <a:gs pos="50000">
                <a:srgbClr val="FFCC00"/>
              </a:gs>
              <a:gs pos="100000">
                <a:srgbClr val="FFFFFF"/>
              </a:gs>
            </a:gsLst>
            <a:lin ang="2700000" scaled="1"/>
          </a:gradFill>
          <a:ln w="38100" algn="ctr">
            <a:noFill/>
            <a:round/>
            <a:headEnd/>
            <a:tailEnd/>
          </a:ln>
        </p:spPr>
        <p:txBody>
          <a:bodyPr wrap="none" anchor="ctr">
            <a:spAutoFit/>
          </a:bodyPr>
          <a:lstStyle/>
          <a:p>
            <a:endParaRPr lang="zh-CN" altLang="en-US"/>
          </a:p>
        </p:txBody>
      </p:sp>
      <p:sp>
        <p:nvSpPr>
          <p:cNvPr id="8201" name="Oval 123"/>
          <p:cNvSpPr>
            <a:spLocks noChangeAspect="1" noChangeArrowheads="1"/>
          </p:cNvSpPr>
          <p:nvPr/>
        </p:nvSpPr>
        <p:spPr bwMode="gray">
          <a:xfrm>
            <a:off x="3859213" y="3276600"/>
            <a:ext cx="1185862" cy="1187450"/>
          </a:xfrm>
          <a:prstGeom prst="ellipse">
            <a:avLst/>
          </a:prstGeom>
          <a:gradFill rotWithShape="1">
            <a:gsLst>
              <a:gs pos="0">
                <a:srgbClr val="8A6E00"/>
              </a:gs>
              <a:gs pos="50000">
                <a:srgbClr val="FFCC00"/>
              </a:gs>
              <a:gs pos="100000">
                <a:srgbClr val="8A6E00"/>
              </a:gs>
            </a:gsLst>
            <a:lin ang="18900000" scaled="1"/>
          </a:gradFill>
          <a:ln w="38100" algn="ctr">
            <a:noFill/>
            <a:round/>
            <a:headEnd/>
            <a:tailEnd/>
          </a:ln>
        </p:spPr>
        <p:txBody>
          <a:bodyPr anchor="ctr">
            <a:spAutoFit/>
          </a:bodyPr>
          <a:lstStyle/>
          <a:p>
            <a:endParaRPr lang="zh-CN" altLang="en-US"/>
          </a:p>
        </p:txBody>
      </p:sp>
      <p:sp>
        <p:nvSpPr>
          <p:cNvPr id="8202" name="Oval 124"/>
          <p:cNvSpPr>
            <a:spLocks noChangeAspect="1" noChangeArrowheads="1"/>
          </p:cNvSpPr>
          <p:nvPr/>
        </p:nvSpPr>
        <p:spPr bwMode="gray">
          <a:xfrm>
            <a:off x="3860800" y="3289300"/>
            <a:ext cx="1184275" cy="1187450"/>
          </a:xfrm>
          <a:prstGeom prst="ellipse">
            <a:avLst/>
          </a:prstGeom>
          <a:gradFill rotWithShape="1">
            <a:gsLst>
              <a:gs pos="0">
                <a:srgbClr val="A28200"/>
              </a:gs>
              <a:gs pos="100000">
                <a:srgbClr val="FFCC00">
                  <a:alpha val="0"/>
                </a:srgbClr>
              </a:gs>
            </a:gsLst>
            <a:lin ang="2700000" scaled="1"/>
          </a:gradFill>
          <a:ln w="38100" algn="ctr">
            <a:noFill/>
            <a:round/>
            <a:headEnd/>
            <a:tailEnd/>
          </a:ln>
        </p:spPr>
        <p:txBody>
          <a:bodyPr anchor="ctr">
            <a:spAutoFit/>
          </a:bodyPr>
          <a:lstStyle/>
          <a:p>
            <a:endParaRPr lang="zh-CN" altLang="en-US"/>
          </a:p>
        </p:txBody>
      </p:sp>
      <p:sp>
        <p:nvSpPr>
          <p:cNvPr id="8203" name="Oval 125"/>
          <p:cNvSpPr>
            <a:spLocks noChangeAspect="1" noChangeArrowheads="1"/>
          </p:cNvSpPr>
          <p:nvPr/>
        </p:nvSpPr>
        <p:spPr bwMode="gray">
          <a:xfrm>
            <a:off x="3917950" y="3335338"/>
            <a:ext cx="1066800" cy="1069975"/>
          </a:xfrm>
          <a:prstGeom prst="ellipse">
            <a:avLst/>
          </a:prstGeom>
          <a:solidFill>
            <a:srgbClr val="333333"/>
          </a:solidFill>
          <a:ln w="38100" algn="ctr">
            <a:noFill/>
            <a:round/>
            <a:headEnd/>
            <a:tailEnd/>
          </a:ln>
        </p:spPr>
        <p:txBody>
          <a:bodyPr anchor="ctr">
            <a:spAutoFit/>
          </a:bodyPr>
          <a:lstStyle/>
          <a:p>
            <a:endParaRPr lang="zh-CN" altLang="en-US"/>
          </a:p>
        </p:txBody>
      </p:sp>
      <p:sp>
        <p:nvSpPr>
          <p:cNvPr id="8204" name="Oval 126"/>
          <p:cNvSpPr>
            <a:spLocks noChangeAspect="1" noChangeArrowheads="1"/>
          </p:cNvSpPr>
          <p:nvPr/>
        </p:nvSpPr>
        <p:spPr bwMode="gray">
          <a:xfrm>
            <a:off x="3933825" y="3349625"/>
            <a:ext cx="1031875" cy="103505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8205" name="Oval 127"/>
          <p:cNvSpPr>
            <a:spLocks noChangeAspect="1" noChangeArrowheads="1"/>
          </p:cNvSpPr>
          <p:nvPr/>
        </p:nvSpPr>
        <p:spPr bwMode="gray">
          <a:xfrm>
            <a:off x="3946525" y="3355975"/>
            <a:ext cx="1008063" cy="100806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8206" name="Oval 128"/>
          <p:cNvSpPr>
            <a:spLocks noChangeAspect="1" noChangeArrowheads="1"/>
          </p:cNvSpPr>
          <p:nvPr/>
        </p:nvSpPr>
        <p:spPr bwMode="gray">
          <a:xfrm>
            <a:off x="3957638" y="3365500"/>
            <a:ext cx="957262" cy="942975"/>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8207" name="Oval 129"/>
          <p:cNvSpPr>
            <a:spLocks noChangeAspect="1" noChangeArrowheads="1"/>
          </p:cNvSpPr>
          <p:nvPr/>
        </p:nvSpPr>
        <p:spPr bwMode="gray">
          <a:xfrm>
            <a:off x="4014788" y="3390900"/>
            <a:ext cx="849312" cy="7667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sp>
        <p:nvSpPr>
          <p:cNvPr id="8208" name="Oval 130"/>
          <p:cNvSpPr>
            <a:spLocks noChangeAspect="1" noChangeArrowheads="1"/>
          </p:cNvSpPr>
          <p:nvPr/>
        </p:nvSpPr>
        <p:spPr bwMode="gray">
          <a:xfrm rot="1815784">
            <a:off x="3116263" y="2509838"/>
            <a:ext cx="2579687" cy="2632075"/>
          </a:xfrm>
          <a:prstGeom prst="ellipse">
            <a:avLst/>
          </a:prstGeom>
          <a:noFill/>
          <a:ln w="38100" algn="ctr">
            <a:solidFill>
              <a:schemeClr val="tx2"/>
            </a:solidFill>
            <a:round/>
            <a:headEnd/>
            <a:tailEnd/>
          </a:ln>
        </p:spPr>
        <p:txBody>
          <a:bodyPr anchor="ctr">
            <a:spAutoFit/>
          </a:bodyPr>
          <a:lstStyle/>
          <a:p>
            <a:endParaRPr lang="zh-CN" altLang="en-US"/>
          </a:p>
        </p:txBody>
      </p:sp>
      <p:sp>
        <p:nvSpPr>
          <p:cNvPr id="8209" name="Oval 131"/>
          <p:cNvSpPr>
            <a:spLocks noChangeAspect="1" noChangeArrowheads="1"/>
          </p:cNvSpPr>
          <p:nvPr/>
        </p:nvSpPr>
        <p:spPr bwMode="gray">
          <a:xfrm rot="1815784">
            <a:off x="4270375" y="2360613"/>
            <a:ext cx="247650" cy="254000"/>
          </a:xfrm>
          <a:prstGeom prst="ellipse">
            <a:avLst/>
          </a:prstGeom>
          <a:solidFill>
            <a:schemeClr val="hlink"/>
          </a:solidFill>
          <a:ln w="9525" algn="ctr">
            <a:noFill/>
            <a:round/>
            <a:headEnd/>
            <a:tailEnd/>
          </a:ln>
        </p:spPr>
        <p:txBody>
          <a:bodyPr wrap="none" anchor="ctr"/>
          <a:lstStyle/>
          <a:p>
            <a:endParaRPr lang="zh-CN" altLang="en-US"/>
          </a:p>
        </p:txBody>
      </p:sp>
      <p:sp>
        <p:nvSpPr>
          <p:cNvPr id="8210" name="Oval 132"/>
          <p:cNvSpPr>
            <a:spLocks noChangeAspect="1" noChangeArrowheads="1"/>
          </p:cNvSpPr>
          <p:nvPr/>
        </p:nvSpPr>
        <p:spPr bwMode="gray">
          <a:xfrm rot="1815784">
            <a:off x="4324350" y="2362200"/>
            <a:ext cx="153988" cy="158750"/>
          </a:xfrm>
          <a:prstGeom prst="ellipse">
            <a:avLst/>
          </a:prstGeom>
          <a:solidFill>
            <a:schemeClr val="hlink">
              <a:alpha val="0"/>
            </a:schemeClr>
          </a:solidFill>
          <a:ln w="9525" algn="ctr">
            <a:noFill/>
            <a:round/>
            <a:headEnd/>
            <a:tailEnd/>
          </a:ln>
        </p:spPr>
        <p:txBody>
          <a:bodyPr wrap="none" anchor="ctr"/>
          <a:lstStyle/>
          <a:p>
            <a:endParaRPr lang="zh-CN" altLang="en-US"/>
          </a:p>
        </p:txBody>
      </p:sp>
      <p:sp>
        <p:nvSpPr>
          <p:cNvPr id="84101" name="Oval 133"/>
          <p:cNvSpPr>
            <a:spLocks noChangeAspect="1" noChangeArrowheads="1"/>
          </p:cNvSpPr>
          <p:nvPr/>
        </p:nvSpPr>
        <p:spPr bwMode="gray">
          <a:xfrm rot="1815784">
            <a:off x="3170238" y="3036888"/>
            <a:ext cx="153987" cy="158750"/>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pPr>
              <a:defRPr/>
            </a:pPr>
            <a:endParaRPr lang="zh-CN" altLang="en-US">
              <a:latin typeface="Arial" charset="0"/>
              <a:ea typeface="宋体" charset="-122"/>
            </a:endParaRPr>
          </a:p>
        </p:txBody>
      </p:sp>
      <p:sp>
        <p:nvSpPr>
          <p:cNvPr id="84102" name="Oval 134"/>
          <p:cNvSpPr>
            <a:spLocks noChangeAspect="1" noChangeArrowheads="1"/>
          </p:cNvSpPr>
          <p:nvPr/>
        </p:nvSpPr>
        <p:spPr bwMode="gray">
          <a:xfrm rot="1815784">
            <a:off x="3119438" y="4271963"/>
            <a:ext cx="246062" cy="252412"/>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pPr>
              <a:defRPr/>
            </a:pPr>
            <a:endParaRPr lang="zh-CN" altLang="en-US">
              <a:latin typeface="Arial" charset="0"/>
              <a:ea typeface="宋体" charset="-122"/>
            </a:endParaRPr>
          </a:p>
        </p:txBody>
      </p:sp>
      <p:sp>
        <p:nvSpPr>
          <p:cNvPr id="84103" name="Oval 135"/>
          <p:cNvSpPr>
            <a:spLocks noChangeAspect="1" noChangeArrowheads="1"/>
          </p:cNvSpPr>
          <p:nvPr/>
        </p:nvSpPr>
        <p:spPr bwMode="gray">
          <a:xfrm rot="1815784">
            <a:off x="3148013" y="4279900"/>
            <a:ext cx="153987" cy="158750"/>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pPr>
              <a:defRPr/>
            </a:pPr>
            <a:endParaRPr lang="zh-CN" altLang="en-US">
              <a:latin typeface="Arial" charset="0"/>
              <a:ea typeface="宋体" charset="-122"/>
            </a:endParaRPr>
          </a:p>
        </p:txBody>
      </p:sp>
      <p:sp>
        <p:nvSpPr>
          <p:cNvPr id="84104" name="Oval 136"/>
          <p:cNvSpPr>
            <a:spLocks noChangeAspect="1" noChangeArrowheads="1"/>
          </p:cNvSpPr>
          <p:nvPr/>
        </p:nvSpPr>
        <p:spPr bwMode="gray">
          <a:xfrm rot="1815784">
            <a:off x="5430838" y="3001963"/>
            <a:ext cx="246062" cy="252412"/>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pPr>
              <a:defRPr/>
            </a:pPr>
            <a:endParaRPr lang="zh-CN" altLang="en-US">
              <a:latin typeface="Arial" charset="0"/>
              <a:ea typeface="宋体" charset="-122"/>
            </a:endParaRPr>
          </a:p>
        </p:txBody>
      </p:sp>
      <p:sp>
        <p:nvSpPr>
          <p:cNvPr id="84105" name="Oval 137"/>
          <p:cNvSpPr>
            <a:spLocks noChangeAspect="1" noChangeArrowheads="1"/>
          </p:cNvSpPr>
          <p:nvPr/>
        </p:nvSpPr>
        <p:spPr bwMode="gray">
          <a:xfrm rot="1815784">
            <a:off x="5459413" y="3009900"/>
            <a:ext cx="155575" cy="158750"/>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pPr>
              <a:defRPr/>
            </a:pPr>
            <a:endParaRPr lang="zh-CN" altLang="en-US">
              <a:latin typeface="Arial" charset="0"/>
              <a:ea typeface="宋体" charset="-122"/>
            </a:endParaRPr>
          </a:p>
        </p:txBody>
      </p:sp>
      <p:sp>
        <p:nvSpPr>
          <p:cNvPr id="84106" name="Oval 138"/>
          <p:cNvSpPr>
            <a:spLocks noChangeAspect="1" noChangeArrowheads="1"/>
          </p:cNvSpPr>
          <p:nvPr/>
        </p:nvSpPr>
        <p:spPr bwMode="gray">
          <a:xfrm rot="1815784">
            <a:off x="5411788" y="4356100"/>
            <a:ext cx="247650" cy="252413"/>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pPr>
              <a:defRPr/>
            </a:pPr>
            <a:endParaRPr lang="zh-CN" altLang="en-US">
              <a:latin typeface="Arial" charset="0"/>
              <a:ea typeface="宋体" charset="-122"/>
            </a:endParaRPr>
          </a:p>
        </p:txBody>
      </p:sp>
      <p:sp>
        <p:nvSpPr>
          <p:cNvPr id="84107" name="Oval 139"/>
          <p:cNvSpPr>
            <a:spLocks noChangeAspect="1" noChangeArrowheads="1"/>
          </p:cNvSpPr>
          <p:nvPr/>
        </p:nvSpPr>
        <p:spPr bwMode="gray">
          <a:xfrm rot="1815784">
            <a:off x="5441950" y="4364038"/>
            <a:ext cx="153988" cy="158750"/>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headEnd/>
            <a:tailEnd/>
          </a:ln>
          <a:effectLst/>
        </p:spPr>
        <p:txBody>
          <a:bodyPr wrap="none" anchor="ctr"/>
          <a:lstStyle/>
          <a:p>
            <a:pPr>
              <a:defRPr/>
            </a:pPr>
            <a:endParaRPr lang="zh-CN" altLang="en-US">
              <a:latin typeface="Arial" charset="0"/>
              <a:ea typeface="宋体" charset="-122"/>
            </a:endParaRPr>
          </a:p>
        </p:txBody>
      </p:sp>
      <p:sp>
        <p:nvSpPr>
          <p:cNvPr id="84110" name="Oval 142"/>
          <p:cNvSpPr>
            <a:spLocks noChangeAspect="1" noChangeArrowheads="1"/>
          </p:cNvSpPr>
          <p:nvPr/>
        </p:nvSpPr>
        <p:spPr bwMode="gray">
          <a:xfrm>
            <a:off x="3770313" y="3187700"/>
            <a:ext cx="1362075" cy="1366838"/>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zh-CN" altLang="en-US">
              <a:latin typeface="Arial" charset="0"/>
              <a:ea typeface="宋体" charset="-122"/>
            </a:endParaRPr>
          </a:p>
        </p:txBody>
      </p:sp>
      <p:sp>
        <p:nvSpPr>
          <p:cNvPr id="84111" name="Oval 143"/>
          <p:cNvSpPr>
            <a:spLocks noChangeAspect="1" noChangeArrowheads="1"/>
          </p:cNvSpPr>
          <p:nvPr/>
        </p:nvSpPr>
        <p:spPr bwMode="gray">
          <a:xfrm>
            <a:off x="3151188" y="3043238"/>
            <a:ext cx="250825" cy="254000"/>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headEnd/>
            <a:tailEnd/>
          </a:ln>
          <a:effectLst/>
        </p:spPr>
        <p:txBody>
          <a:bodyPr wrap="none" anchor="ctr"/>
          <a:lstStyle/>
          <a:p>
            <a:pPr>
              <a:defRPr/>
            </a:pPr>
            <a:endParaRPr lang="zh-CN" altLang="en-US">
              <a:latin typeface="Arial" charset="0"/>
              <a:ea typeface="宋体" charset="-122"/>
            </a:endParaRPr>
          </a:p>
        </p:txBody>
      </p:sp>
      <p:sp>
        <p:nvSpPr>
          <p:cNvPr id="84113" name="Text Box 145"/>
          <p:cNvSpPr txBox="1">
            <a:spLocks noChangeAspect="1" noChangeArrowheads="1"/>
          </p:cNvSpPr>
          <p:nvPr/>
        </p:nvSpPr>
        <p:spPr bwMode="gray">
          <a:xfrm>
            <a:off x="3690938" y="3506788"/>
            <a:ext cx="1549400" cy="369887"/>
          </a:xfrm>
          <a:prstGeom prst="rect">
            <a:avLst/>
          </a:prstGeom>
          <a:noFill/>
          <a:ln w="9525" algn="ctr">
            <a:noFill/>
            <a:miter lim="800000"/>
            <a:headEnd/>
            <a:tailEnd/>
          </a:ln>
          <a:effectLst/>
        </p:spPr>
        <p:txBody>
          <a:bodyPr>
            <a:spAutoFit/>
          </a:bodyPr>
          <a:lstStyle/>
          <a:p>
            <a:pPr algn="ctr" eaLnBrk="0" hangingPunct="0">
              <a:defRPr/>
            </a:pPr>
            <a:r>
              <a:rPr lang="zh-CN" altLang="en-US" dirty="0">
                <a:solidFill>
                  <a:srgbClr val="000000"/>
                </a:solidFill>
                <a:effectLst>
                  <a:outerShdw blurRad="38100" dist="38100" dir="2700000" algn="tl">
                    <a:srgbClr val="C0C0C0"/>
                  </a:outerShdw>
                </a:effectLst>
                <a:latin typeface="Arial" charset="0"/>
              </a:rPr>
              <a:t>开展背景</a:t>
            </a:r>
          </a:p>
        </p:txBody>
      </p:sp>
      <p:sp>
        <p:nvSpPr>
          <p:cNvPr id="84114" name="Text Box 146"/>
          <p:cNvSpPr txBox="1">
            <a:spLocks noChangeAspect="1" noChangeArrowheads="1"/>
          </p:cNvSpPr>
          <p:nvPr/>
        </p:nvSpPr>
        <p:spPr bwMode="black">
          <a:xfrm>
            <a:off x="5610225" y="2417763"/>
            <a:ext cx="1812925" cy="646112"/>
          </a:xfrm>
          <a:prstGeom prst="rect">
            <a:avLst/>
          </a:prstGeom>
          <a:noFill/>
          <a:ln w="25400" algn="ctr">
            <a:noFill/>
            <a:miter lim="800000"/>
            <a:headEnd/>
            <a:tailEnd/>
          </a:ln>
          <a:effectLst/>
        </p:spPr>
        <p:txBody>
          <a:bodyPr>
            <a:spAutoFit/>
          </a:bodyPr>
          <a:lstStyle/>
          <a:p>
            <a:pPr algn="ctr" eaLnBrk="0" hangingPunct="0">
              <a:defRPr/>
            </a:pPr>
            <a:r>
              <a:rPr lang="zh-CN" altLang="en-US" i="1" dirty="0">
                <a:solidFill>
                  <a:srgbClr val="000000"/>
                </a:solidFill>
                <a:effectLst>
                  <a:outerShdw blurRad="38100" dist="38100" dir="2700000" algn="tl">
                    <a:srgbClr val="C0C0C0"/>
                  </a:outerShdw>
                </a:effectLst>
                <a:latin typeface="Arial" charset="0"/>
              </a:rPr>
              <a:t>大学生对网络的痴迷热爱</a:t>
            </a:r>
            <a:endParaRPr lang="zh-CN" altLang="en-US" i="1" dirty="0">
              <a:solidFill>
                <a:srgbClr val="000000"/>
              </a:solidFill>
              <a:latin typeface="Arial" charset="0"/>
            </a:endParaRPr>
          </a:p>
        </p:txBody>
      </p:sp>
      <p:sp>
        <p:nvSpPr>
          <p:cNvPr id="8222" name="Text Box 148"/>
          <p:cNvSpPr txBox="1">
            <a:spLocks noChangeAspect="1" noChangeArrowheads="1"/>
          </p:cNvSpPr>
          <p:nvPr/>
        </p:nvSpPr>
        <p:spPr bwMode="black">
          <a:xfrm>
            <a:off x="1325563" y="4730750"/>
            <a:ext cx="2401887" cy="646113"/>
          </a:xfrm>
          <a:prstGeom prst="rect">
            <a:avLst/>
          </a:prstGeom>
          <a:noFill/>
          <a:ln w="25400" algn="ctr">
            <a:noFill/>
            <a:miter lim="800000"/>
            <a:headEnd/>
            <a:tailEnd/>
          </a:ln>
        </p:spPr>
        <p:txBody>
          <a:bodyPr>
            <a:spAutoFit/>
          </a:bodyPr>
          <a:lstStyle/>
          <a:p>
            <a:pPr algn="ctr" eaLnBrk="0" hangingPunct="0"/>
            <a:r>
              <a:rPr lang="zh-CN" altLang="en-US" i="1">
                <a:solidFill>
                  <a:srgbClr val="000000"/>
                </a:solidFill>
              </a:rPr>
              <a:t>保障国家意识形态安全的必然要求</a:t>
            </a:r>
          </a:p>
        </p:txBody>
      </p:sp>
      <p:sp>
        <p:nvSpPr>
          <p:cNvPr id="84118" name="Text Box 150"/>
          <p:cNvSpPr txBox="1">
            <a:spLocks noChangeAspect="1" noChangeArrowheads="1"/>
          </p:cNvSpPr>
          <p:nvPr/>
        </p:nvSpPr>
        <p:spPr bwMode="black">
          <a:xfrm>
            <a:off x="5662613" y="4721225"/>
            <a:ext cx="2262187" cy="646113"/>
          </a:xfrm>
          <a:prstGeom prst="rect">
            <a:avLst/>
          </a:prstGeom>
          <a:noFill/>
          <a:ln w="25400" algn="ctr">
            <a:noFill/>
            <a:miter lim="800000"/>
            <a:headEnd/>
            <a:tailEnd/>
          </a:ln>
          <a:effectLst/>
        </p:spPr>
        <p:txBody>
          <a:bodyPr>
            <a:spAutoFit/>
          </a:bodyPr>
          <a:lstStyle/>
          <a:p>
            <a:pPr algn="ctr">
              <a:defRPr/>
            </a:pPr>
            <a:r>
              <a:rPr lang="zh-CN" altLang="en-US" i="1" dirty="0">
                <a:solidFill>
                  <a:srgbClr val="000000"/>
                </a:solidFill>
                <a:effectLst>
                  <a:outerShdw blurRad="38100" dist="38100" dir="2700000" algn="tl">
                    <a:srgbClr val="C0C0C0"/>
                  </a:outerShdw>
                </a:effectLst>
                <a:latin typeface="Arial" charset="0"/>
              </a:rPr>
              <a:t>国家政策和文件的重视</a:t>
            </a:r>
            <a:endParaRPr lang="zh-CN" altLang="en-US" i="1" dirty="0">
              <a:solidFill>
                <a:srgbClr val="000000"/>
              </a:solidFill>
              <a:latin typeface="Arial" charset="0"/>
            </a:endParaRPr>
          </a:p>
        </p:txBody>
      </p:sp>
      <p:sp>
        <p:nvSpPr>
          <p:cNvPr id="84119" name="Text Box 151"/>
          <p:cNvSpPr txBox="1">
            <a:spLocks noChangeAspect="1" noChangeArrowheads="1"/>
          </p:cNvSpPr>
          <p:nvPr/>
        </p:nvSpPr>
        <p:spPr bwMode="black">
          <a:xfrm>
            <a:off x="1295400" y="2438400"/>
            <a:ext cx="2401888" cy="646113"/>
          </a:xfrm>
          <a:prstGeom prst="rect">
            <a:avLst/>
          </a:prstGeom>
          <a:noFill/>
          <a:ln w="25400" algn="ctr">
            <a:noFill/>
            <a:miter lim="800000"/>
            <a:headEnd/>
            <a:tailEnd/>
          </a:ln>
          <a:effectLst/>
        </p:spPr>
        <p:txBody>
          <a:bodyPr>
            <a:spAutoFit/>
          </a:bodyPr>
          <a:lstStyle/>
          <a:p>
            <a:pPr algn="ctr" eaLnBrk="0" hangingPunct="0">
              <a:defRPr/>
            </a:pPr>
            <a:r>
              <a:rPr lang="zh-CN" altLang="en-US" i="1" dirty="0">
                <a:solidFill>
                  <a:srgbClr val="000000"/>
                </a:solidFill>
                <a:effectLst>
                  <a:outerShdw blurRad="38100" dist="38100" dir="2700000" algn="tl">
                    <a:srgbClr val="C0C0C0"/>
                  </a:outerShdw>
                </a:effectLst>
                <a:latin typeface="Arial" charset="0"/>
              </a:rPr>
              <a:t>适应互联网技术发展的必然要求</a:t>
            </a:r>
            <a:endParaRPr lang="en-US" altLang="zh-CN" i="1" dirty="0">
              <a:solidFill>
                <a:srgbClr val="000000"/>
              </a:solidFill>
              <a:latin typeface="Arial" charset="0"/>
            </a:endParaRPr>
          </a:p>
        </p:txBody>
      </p:sp>
      <p:pic>
        <p:nvPicPr>
          <p:cNvPr id="10" name="Picture 7" descr="1301"/>
          <p:cNvPicPr>
            <a:picLocks noChangeAspect="1" noChangeArrowheads="1"/>
          </p:cNvPicPr>
          <p:nvPr/>
        </p:nvPicPr>
        <p:blipFill>
          <a:blip r:embed="rId2" cstate="print">
            <a:lum bright="-20000" contrast="20000"/>
          </a:blip>
          <a:srcRect/>
          <a:stretch>
            <a:fillRect/>
          </a:stretch>
        </p:blipFill>
        <p:spPr bwMode="auto">
          <a:xfrm>
            <a:off x="6350" y="5032375"/>
            <a:ext cx="9144000" cy="1547813"/>
          </a:xfrm>
          <a:prstGeom prst="rect">
            <a:avLst/>
          </a:prstGeom>
          <a:ln>
            <a:noFill/>
          </a:ln>
          <a:effectLst>
            <a:softEdge rad="635000"/>
          </a:effectLst>
        </p:spPr>
      </p:pic>
    </p:spTree>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适应互联网技术发展的必然要求</a:t>
            </a:r>
          </a:p>
        </p:txBody>
      </p:sp>
      <p:sp>
        <p:nvSpPr>
          <p:cNvPr id="9219" name="内容占位符 2"/>
          <p:cNvSpPr>
            <a:spLocks noGrp="1"/>
          </p:cNvSpPr>
          <p:nvPr>
            <p:ph idx="1"/>
          </p:nvPr>
        </p:nvSpPr>
        <p:spPr/>
        <p:txBody>
          <a:bodyPr/>
          <a:lstStyle/>
          <a:p>
            <a:r>
              <a:rPr lang="zh-CN" altLang="en-US" dirty="0" smtClean="0">
                <a:latin typeface="微软雅黑" pitchFamily="34" charset="-122"/>
                <a:ea typeface="微软雅黑" pitchFamily="34" charset="-122"/>
              </a:rPr>
              <a:t>人类已进入互联网时代这样一个历史阶段，这是一个世界潮流</a:t>
            </a:r>
          </a:p>
          <a:p>
            <a:endParaRPr lang="zh-CN" altLang="en-US" dirty="0" smtClean="0"/>
          </a:p>
        </p:txBody>
      </p:sp>
      <p:grpSp>
        <p:nvGrpSpPr>
          <p:cNvPr id="2" name="Group 3"/>
          <p:cNvGrpSpPr>
            <a:grpSpLocks/>
          </p:cNvGrpSpPr>
          <p:nvPr/>
        </p:nvGrpSpPr>
        <p:grpSpPr bwMode="auto">
          <a:xfrm>
            <a:off x="1758950" y="2601913"/>
            <a:ext cx="6151563" cy="3886200"/>
            <a:chOff x="877" y="1296"/>
            <a:chExt cx="3875" cy="2448"/>
          </a:xfrm>
        </p:grpSpPr>
        <p:sp>
          <p:nvSpPr>
            <p:cNvPr id="5" name="Freeform 4"/>
            <p:cNvSpPr>
              <a:spLocks noEditPoints="1"/>
            </p:cNvSpPr>
            <p:nvPr/>
          </p:nvSpPr>
          <p:spPr bwMode="gray">
            <a:xfrm rot="-1358056">
              <a:off x="877" y="1765"/>
              <a:ext cx="3839" cy="1527"/>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solidFill>
              <a:schemeClr val="tx2">
                <a:lumMod val="50000"/>
                <a:lumOff val="50000"/>
              </a:schemeClr>
            </a:solidFill>
            <a:ln>
              <a:noFill/>
            </a:ln>
            <a:extLst>
              <a:ext uri="{91240B29-F687-4F45-9708-019B960494DF}"/>
            </a:extLst>
          </p:spPr>
          <p:txBody>
            <a:bodyPr/>
            <a:lstStyle/>
            <a:p>
              <a:pPr fontAlgn="auto">
                <a:spcBef>
                  <a:spcPts val="0"/>
                </a:spcBef>
                <a:spcAft>
                  <a:spcPts val="0"/>
                </a:spcAft>
                <a:defRPr/>
              </a:pPr>
              <a:endParaRPr lang="zh-CN" altLang="en-US" b="0" kern="0">
                <a:solidFill>
                  <a:sysClr val="windowText" lastClr="000000"/>
                </a:solidFill>
                <a:latin typeface="+mn-ea"/>
              </a:endParaRPr>
            </a:p>
          </p:txBody>
        </p:sp>
        <p:sp>
          <p:nvSpPr>
            <p:cNvPr id="6" name="Oval 5"/>
            <p:cNvSpPr>
              <a:spLocks noChangeArrowheads="1"/>
            </p:cNvSpPr>
            <p:nvPr/>
          </p:nvSpPr>
          <p:spPr bwMode="gray">
            <a:xfrm>
              <a:off x="2407" y="1296"/>
              <a:ext cx="720" cy="694"/>
            </a:xfrm>
            <a:prstGeom prst="ellipse">
              <a:avLst/>
            </a:prstGeom>
            <a:gradFill rotWithShape="1">
              <a:gsLst>
                <a:gs pos="0">
                  <a:srgbClr val="36A1B6"/>
                </a:gs>
                <a:gs pos="100000">
                  <a:srgbClr val="36A1B6">
                    <a:gamma/>
                    <a:shade val="34510"/>
                    <a:invGamma/>
                  </a:srgbClr>
                </a:gs>
              </a:gsLst>
              <a:path path="shape">
                <a:fillToRect l="50000" t="50000" r="50000" b="50000"/>
              </a:path>
            </a:gradFill>
            <a:ln>
              <a:noFill/>
            </a:ln>
            <a:effectLst>
              <a:prstShdw prst="shdw12" dist="76200" dir="10800000">
                <a:srgbClr val="001D3A">
                  <a:alpha val="50000"/>
                </a:srgbClr>
              </a:prstShdw>
            </a:effectLst>
            <a:extLst>
              <a:ext uri="{91240B29-F687-4F45-9708-019B960494DF}"/>
            </a:extLst>
          </p:spPr>
          <p:txBody>
            <a:bodyPr wrap="none" anchor="ctr"/>
            <a:lstStyle/>
            <a:p>
              <a:pPr algn="ctr" fontAlgn="auto">
                <a:spcBef>
                  <a:spcPts val="0"/>
                </a:spcBef>
                <a:spcAft>
                  <a:spcPts val="0"/>
                </a:spcAft>
                <a:defRPr/>
              </a:pPr>
              <a:endParaRPr lang="zh-CN" altLang="zh-CN" b="0" kern="0">
                <a:solidFill>
                  <a:sysClr val="windowText" lastClr="000000"/>
                </a:solidFill>
                <a:latin typeface="+mn-ea"/>
              </a:endParaRPr>
            </a:p>
          </p:txBody>
        </p:sp>
        <p:sp>
          <p:nvSpPr>
            <p:cNvPr id="7" name="Oval 6"/>
            <p:cNvSpPr>
              <a:spLocks noChangeArrowheads="1"/>
            </p:cNvSpPr>
            <p:nvPr/>
          </p:nvSpPr>
          <p:spPr bwMode="gray">
            <a:xfrm>
              <a:off x="999" y="2126"/>
              <a:ext cx="719" cy="694"/>
            </a:xfrm>
            <a:prstGeom prst="ellipse">
              <a:avLst/>
            </a:prstGeom>
            <a:gradFill rotWithShape="1">
              <a:gsLst>
                <a:gs pos="0">
                  <a:srgbClr val="4987E3"/>
                </a:gs>
                <a:gs pos="100000">
                  <a:srgbClr val="4987E3">
                    <a:gamma/>
                    <a:shade val="31373"/>
                    <a:invGamma/>
                  </a:srgbClr>
                </a:gs>
              </a:gsLst>
              <a:path path="shape">
                <a:fillToRect l="50000" t="50000" r="50000" b="50000"/>
              </a:path>
            </a:gradFill>
            <a:ln>
              <a:noFill/>
            </a:ln>
            <a:effectLst>
              <a:prstShdw prst="shdw12" dist="76200" dir="10800000">
                <a:srgbClr val="001D3A">
                  <a:alpha val="50000"/>
                </a:srgbClr>
              </a:prstShdw>
            </a:effectLst>
            <a:extLst>
              <a:ext uri="{91240B29-F687-4F45-9708-019B960494DF}"/>
            </a:extLst>
          </p:spPr>
          <p:txBody>
            <a:bodyPr wrap="none" anchor="ctr"/>
            <a:lstStyle/>
            <a:p>
              <a:pPr algn="ctr" fontAlgn="auto">
                <a:spcBef>
                  <a:spcPts val="0"/>
                </a:spcBef>
                <a:spcAft>
                  <a:spcPts val="0"/>
                </a:spcAft>
                <a:defRPr/>
              </a:pPr>
              <a:endParaRPr lang="zh-CN" altLang="zh-CN" b="0" kern="0">
                <a:solidFill>
                  <a:sysClr val="windowText" lastClr="000000"/>
                </a:solidFill>
                <a:latin typeface="+mn-ea"/>
              </a:endParaRPr>
            </a:p>
          </p:txBody>
        </p:sp>
        <p:sp>
          <p:nvSpPr>
            <p:cNvPr id="8" name="Oval 7"/>
            <p:cNvSpPr>
              <a:spLocks noChangeArrowheads="1"/>
            </p:cNvSpPr>
            <p:nvPr/>
          </p:nvSpPr>
          <p:spPr bwMode="gray">
            <a:xfrm>
              <a:off x="1493" y="3050"/>
              <a:ext cx="719" cy="694"/>
            </a:xfrm>
            <a:prstGeom prst="ellipse">
              <a:avLst/>
            </a:prstGeom>
            <a:gradFill rotWithShape="1">
              <a:gsLst>
                <a:gs pos="0">
                  <a:srgbClr val="D9520F"/>
                </a:gs>
                <a:gs pos="100000">
                  <a:srgbClr val="D9520F">
                    <a:gamma/>
                    <a:shade val="35686"/>
                    <a:invGamma/>
                  </a:srgbClr>
                </a:gs>
              </a:gsLst>
              <a:path path="shape">
                <a:fillToRect l="50000" t="50000" r="50000" b="50000"/>
              </a:path>
            </a:gradFill>
            <a:ln>
              <a:noFill/>
            </a:ln>
            <a:effectLst>
              <a:prstShdw prst="shdw12" dist="76200" dir="10800000">
                <a:srgbClr val="001D3A">
                  <a:alpha val="50000"/>
                </a:srgbClr>
              </a:prstShdw>
            </a:effectLst>
            <a:extLst>
              <a:ext uri="{91240B29-F687-4F45-9708-019B960494DF}"/>
            </a:extLst>
          </p:spPr>
          <p:txBody>
            <a:bodyPr wrap="none" anchor="ctr"/>
            <a:lstStyle/>
            <a:p>
              <a:pPr algn="ctr" fontAlgn="auto">
                <a:spcBef>
                  <a:spcPts val="0"/>
                </a:spcBef>
                <a:spcAft>
                  <a:spcPts val="0"/>
                </a:spcAft>
                <a:defRPr/>
              </a:pPr>
              <a:endParaRPr lang="zh-CN" altLang="zh-CN" b="0" kern="0">
                <a:solidFill>
                  <a:sysClr val="windowText" lastClr="000000"/>
                </a:solidFill>
                <a:latin typeface="+mn-ea"/>
              </a:endParaRPr>
            </a:p>
          </p:txBody>
        </p:sp>
        <p:sp>
          <p:nvSpPr>
            <p:cNvPr id="9" name="Oval 8"/>
            <p:cNvSpPr>
              <a:spLocks noChangeArrowheads="1"/>
            </p:cNvSpPr>
            <p:nvPr/>
          </p:nvSpPr>
          <p:spPr bwMode="gray">
            <a:xfrm>
              <a:off x="3048" y="2707"/>
              <a:ext cx="719" cy="694"/>
            </a:xfrm>
            <a:prstGeom prst="ellipse">
              <a:avLst/>
            </a:prstGeom>
            <a:gradFill rotWithShape="1">
              <a:gsLst>
                <a:gs pos="0">
                  <a:srgbClr val="C0C0C0"/>
                </a:gs>
                <a:gs pos="100000">
                  <a:srgbClr val="C0C0C0">
                    <a:gamma/>
                    <a:shade val="35686"/>
                    <a:invGamma/>
                  </a:srgbClr>
                </a:gs>
              </a:gsLst>
              <a:path path="shape">
                <a:fillToRect l="50000" t="50000" r="50000" b="50000"/>
              </a:path>
            </a:gradFill>
            <a:ln>
              <a:noFill/>
            </a:ln>
            <a:effectLst>
              <a:prstShdw prst="shdw12" dist="76200" dir="10800000">
                <a:srgbClr val="001D3A">
                  <a:alpha val="50000"/>
                </a:srgbClr>
              </a:prstShdw>
            </a:effectLst>
            <a:extLst>
              <a:ext uri="{91240B29-F687-4F45-9708-019B960494DF}"/>
            </a:extLst>
          </p:spPr>
          <p:txBody>
            <a:bodyPr wrap="none" anchor="ctr"/>
            <a:lstStyle/>
            <a:p>
              <a:pPr algn="ctr" fontAlgn="auto">
                <a:spcBef>
                  <a:spcPts val="0"/>
                </a:spcBef>
                <a:spcAft>
                  <a:spcPts val="0"/>
                </a:spcAft>
                <a:defRPr/>
              </a:pPr>
              <a:endParaRPr lang="zh-CN" altLang="zh-CN" b="0" kern="0">
                <a:solidFill>
                  <a:sysClr val="windowText" lastClr="000000"/>
                </a:solidFill>
                <a:latin typeface="+mn-ea"/>
              </a:endParaRPr>
            </a:p>
          </p:txBody>
        </p:sp>
        <p:sp>
          <p:nvSpPr>
            <p:cNvPr id="10" name="Oval 9"/>
            <p:cNvSpPr>
              <a:spLocks noChangeArrowheads="1"/>
            </p:cNvSpPr>
            <p:nvPr/>
          </p:nvSpPr>
          <p:spPr bwMode="gray">
            <a:xfrm>
              <a:off x="4072" y="1420"/>
              <a:ext cx="680" cy="695"/>
            </a:xfrm>
            <a:prstGeom prst="ellipse">
              <a:avLst/>
            </a:prstGeom>
            <a:gradFill rotWithShape="1">
              <a:gsLst>
                <a:gs pos="0">
                  <a:srgbClr val="9CC769"/>
                </a:gs>
                <a:gs pos="100000">
                  <a:srgbClr val="9CC769">
                    <a:gamma/>
                    <a:shade val="34510"/>
                    <a:invGamma/>
                  </a:srgbClr>
                </a:gs>
              </a:gsLst>
              <a:path path="shape">
                <a:fillToRect l="50000" t="50000" r="50000" b="50000"/>
              </a:path>
            </a:gradFill>
            <a:ln>
              <a:noFill/>
            </a:ln>
            <a:effectLst>
              <a:prstShdw prst="shdw12" dist="76200" dir="10800000">
                <a:srgbClr val="001D3A">
                  <a:alpha val="50000"/>
                </a:srgbClr>
              </a:prstShdw>
            </a:effectLst>
            <a:extLst>
              <a:ext uri="{91240B29-F687-4F45-9708-019B960494DF}"/>
            </a:extLst>
          </p:spPr>
          <p:txBody>
            <a:bodyPr wrap="none" anchor="ctr"/>
            <a:lstStyle/>
            <a:p>
              <a:pPr algn="ctr" fontAlgn="auto">
                <a:spcBef>
                  <a:spcPts val="0"/>
                </a:spcBef>
                <a:spcAft>
                  <a:spcPts val="0"/>
                </a:spcAft>
                <a:defRPr/>
              </a:pPr>
              <a:endParaRPr lang="zh-CN" altLang="zh-CN" b="0" kern="0">
                <a:solidFill>
                  <a:sysClr val="windowText" lastClr="000000"/>
                </a:solidFill>
                <a:latin typeface="+mn-ea"/>
              </a:endParaRPr>
            </a:p>
          </p:txBody>
        </p:sp>
        <p:sp>
          <p:nvSpPr>
            <p:cNvPr id="11" name="Text Box 10"/>
            <p:cNvSpPr txBox="1">
              <a:spLocks noChangeArrowheads="1"/>
            </p:cNvSpPr>
            <p:nvPr/>
          </p:nvSpPr>
          <p:spPr bwMode="white">
            <a:xfrm>
              <a:off x="1054" y="2293"/>
              <a:ext cx="604" cy="446"/>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zh-CN" altLang="en-US" sz="2000" kern="0" dirty="0">
                  <a:solidFill>
                    <a:srgbClr val="FFFFFF"/>
                  </a:solidFill>
                  <a:latin typeface="+mn-ea"/>
                </a:rPr>
                <a:t>互联网</a:t>
              </a:r>
              <a:endParaRPr lang="en-US" altLang="zh-CN" sz="2000" kern="0" dirty="0">
                <a:solidFill>
                  <a:srgbClr val="FFFFFF"/>
                </a:solidFill>
                <a:latin typeface="+mn-ea"/>
              </a:endParaRPr>
            </a:p>
            <a:p>
              <a:pPr algn="ctr" eaLnBrk="0" fontAlgn="auto" hangingPunct="0">
                <a:spcBef>
                  <a:spcPts val="0"/>
                </a:spcBef>
                <a:spcAft>
                  <a:spcPts val="0"/>
                </a:spcAft>
                <a:defRPr/>
              </a:pPr>
              <a:r>
                <a:rPr lang="zh-CN" altLang="en-US" sz="2000" kern="0" dirty="0">
                  <a:solidFill>
                    <a:srgbClr val="FFFFFF"/>
                  </a:solidFill>
                  <a:latin typeface="+mn-ea"/>
                </a:rPr>
                <a:t>经济</a:t>
              </a:r>
              <a:endParaRPr lang="en-US" altLang="zh-CN" sz="2000" kern="0" dirty="0">
                <a:solidFill>
                  <a:srgbClr val="FFFFFF"/>
                </a:solidFill>
                <a:latin typeface="+mn-ea"/>
              </a:endParaRPr>
            </a:p>
          </p:txBody>
        </p:sp>
        <p:sp>
          <p:nvSpPr>
            <p:cNvPr id="12" name="Text Box 11"/>
            <p:cNvSpPr txBox="1">
              <a:spLocks noChangeArrowheads="1"/>
            </p:cNvSpPr>
            <p:nvPr/>
          </p:nvSpPr>
          <p:spPr bwMode="white">
            <a:xfrm>
              <a:off x="2484" y="1441"/>
              <a:ext cx="604" cy="446"/>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fontAlgn="auto" hangingPunct="0">
                <a:spcBef>
                  <a:spcPts val="0"/>
                </a:spcBef>
                <a:spcAft>
                  <a:spcPts val="0"/>
                </a:spcAft>
                <a:defRPr/>
              </a:pPr>
              <a:r>
                <a:rPr lang="zh-CN" altLang="en-US" sz="2000" kern="0" dirty="0">
                  <a:solidFill>
                    <a:srgbClr val="FFFFFF"/>
                  </a:solidFill>
                  <a:latin typeface="+mn-ea"/>
                </a:rPr>
                <a:t>互联网</a:t>
              </a:r>
              <a:endParaRPr lang="en-US" altLang="zh-CN" sz="2000" kern="0" dirty="0">
                <a:solidFill>
                  <a:srgbClr val="FFFFFF"/>
                </a:solidFill>
                <a:latin typeface="+mn-ea"/>
              </a:endParaRPr>
            </a:p>
            <a:p>
              <a:pPr algn="ctr" eaLnBrk="0" fontAlgn="auto" hangingPunct="0">
                <a:spcBef>
                  <a:spcPts val="0"/>
                </a:spcBef>
                <a:spcAft>
                  <a:spcPts val="0"/>
                </a:spcAft>
                <a:defRPr/>
              </a:pPr>
              <a:r>
                <a:rPr lang="zh-CN" altLang="en-US" sz="2000" kern="0" dirty="0">
                  <a:solidFill>
                    <a:srgbClr val="FFFFFF"/>
                  </a:solidFill>
                  <a:latin typeface="+mn-ea"/>
                </a:rPr>
                <a:t>金融</a:t>
              </a:r>
              <a:endParaRPr lang="en-US" altLang="zh-CN" sz="2000" kern="0" dirty="0">
                <a:solidFill>
                  <a:srgbClr val="FFFFFF"/>
                </a:solidFill>
                <a:latin typeface="+mn-ea"/>
              </a:endParaRPr>
            </a:p>
          </p:txBody>
        </p:sp>
        <p:sp>
          <p:nvSpPr>
            <p:cNvPr id="13" name="Text Box 12"/>
            <p:cNvSpPr txBox="1">
              <a:spLocks noChangeArrowheads="1"/>
            </p:cNvSpPr>
            <p:nvPr/>
          </p:nvSpPr>
          <p:spPr bwMode="white">
            <a:xfrm>
              <a:off x="4122" y="1547"/>
              <a:ext cx="604" cy="446"/>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zh-CN" altLang="en-US" sz="2000" kern="0" dirty="0">
                  <a:solidFill>
                    <a:srgbClr val="FFFFFF"/>
                  </a:solidFill>
                  <a:latin typeface="+mn-ea"/>
                </a:rPr>
                <a:t>互联网</a:t>
              </a:r>
              <a:endParaRPr lang="en-US" altLang="zh-CN" sz="2000" kern="0" dirty="0">
                <a:solidFill>
                  <a:srgbClr val="FFFFFF"/>
                </a:solidFill>
                <a:latin typeface="+mn-ea"/>
              </a:endParaRPr>
            </a:p>
            <a:p>
              <a:pPr algn="ctr" eaLnBrk="0" fontAlgn="auto" hangingPunct="0">
                <a:spcBef>
                  <a:spcPts val="0"/>
                </a:spcBef>
                <a:spcAft>
                  <a:spcPts val="0"/>
                </a:spcAft>
                <a:defRPr/>
              </a:pPr>
              <a:r>
                <a:rPr lang="zh-CN" altLang="en-US" sz="2000" kern="0" dirty="0">
                  <a:solidFill>
                    <a:srgbClr val="FFFFFF"/>
                  </a:solidFill>
                  <a:latin typeface="+mn-ea"/>
                </a:rPr>
                <a:t>社会</a:t>
              </a:r>
              <a:endParaRPr lang="en-US" altLang="zh-CN" sz="2000" kern="0" dirty="0">
                <a:solidFill>
                  <a:srgbClr val="FFFFFF"/>
                </a:solidFill>
                <a:latin typeface="+mn-ea"/>
              </a:endParaRPr>
            </a:p>
          </p:txBody>
        </p:sp>
        <p:sp>
          <p:nvSpPr>
            <p:cNvPr id="14" name="Text Box 13"/>
            <p:cNvSpPr txBox="1">
              <a:spLocks noChangeArrowheads="1"/>
            </p:cNvSpPr>
            <p:nvPr/>
          </p:nvSpPr>
          <p:spPr bwMode="white">
            <a:xfrm>
              <a:off x="3110" y="2853"/>
              <a:ext cx="604" cy="446"/>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lang="zh-CN" altLang="en-US" sz="2000" kern="0" dirty="0">
                  <a:solidFill>
                    <a:srgbClr val="FFFFFF"/>
                  </a:solidFill>
                  <a:latin typeface="+mn-ea"/>
                </a:rPr>
                <a:t>互联网</a:t>
              </a:r>
              <a:endParaRPr lang="en-US" altLang="zh-CN" sz="2000" kern="0" dirty="0">
                <a:solidFill>
                  <a:srgbClr val="FFFFFF"/>
                </a:solidFill>
                <a:latin typeface="+mn-ea"/>
              </a:endParaRPr>
            </a:p>
            <a:p>
              <a:pPr algn="ctr" eaLnBrk="0" fontAlgn="auto" hangingPunct="0">
                <a:spcBef>
                  <a:spcPts val="0"/>
                </a:spcBef>
                <a:spcAft>
                  <a:spcPts val="0"/>
                </a:spcAft>
                <a:defRPr/>
              </a:pPr>
              <a:r>
                <a:rPr lang="zh-CN" altLang="en-US" sz="2000" kern="0" dirty="0">
                  <a:solidFill>
                    <a:srgbClr val="FFFFFF"/>
                  </a:solidFill>
                  <a:latin typeface="+mn-ea"/>
                </a:rPr>
                <a:t>媒体</a:t>
              </a:r>
              <a:endParaRPr lang="en-US" altLang="zh-CN" sz="2000" kern="0" dirty="0">
                <a:solidFill>
                  <a:srgbClr val="FFFFFF"/>
                </a:solidFill>
                <a:latin typeface="+mn-ea"/>
              </a:endParaRPr>
            </a:p>
          </p:txBody>
        </p:sp>
        <p:sp>
          <p:nvSpPr>
            <p:cNvPr id="15" name="Text Box 14"/>
            <p:cNvSpPr txBox="1">
              <a:spLocks noChangeArrowheads="1"/>
            </p:cNvSpPr>
            <p:nvPr/>
          </p:nvSpPr>
          <p:spPr bwMode="white">
            <a:xfrm>
              <a:off x="1562" y="3200"/>
              <a:ext cx="604" cy="446"/>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fontAlgn="auto" hangingPunct="0">
                <a:spcBef>
                  <a:spcPts val="0"/>
                </a:spcBef>
                <a:spcAft>
                  <a:spcPts val="0"/>
                </a:spcAft>
                <a:defRPr/>
              </a:pPr>
              <a:r>
                <a:rPr lang="zh-CN" altLang="en-US" sz="2000" kern="0" dirty="0">
                  <a:solidFill>
                    <a:srgbClr val="FFFFFF"/>
                  </a:solidFill>
                  <a:latin typeface="+mn-ea"/>
                </a:rPr>
                <a:t>互联网</a:t>
              </a:r>
              <a:endParaRPr lang="en-US" altLang="zh-CN" sz="2000" kern="0" dirty="0">
                <a:solidFill>
                  <a:srgbClr val="FFFFFF"/>
                </a:solidFill>
                <a:latin typeface="+mn-ea"/>
              </a:endParaRPr>
            </a:p>
            <a:p>
              <a:pPr algn="ctr" eaLnBrk="0" fontAlgn="auto" hangingPunct="0">
                <a:spcBef>
                  <a:spcPts val="0"/>
                </a:spcBef>
                <a:spcAft>
                  <a:spcPts val="0"/>
                </a:spcAft>
                <a:defRPr/>
              </a:pPr>
              <a:r>
                <a:rPr lang="zh-CN" altLang="en-US" sz="2000" kern="0" dirty="0">
                  <a:solidFill>
                    <a:srgbClr val="FFFFFF"/>
                  </a:solidFill>
                  <a:latin typeface="+mn-ea"/>
                </a:rPr>
                <a:t>文化</a:t>
              </a:r>
              <a:endParaRPr lang="en-US" altLang="zh-CN" sz="2000" kern="0" dirty="0">
                <a:solidFill>
                  <a:srgbClr val="FFFFFF"/>
                </a:solidFill>
                <a:latin typeface="+mn-ea"/>
              </a:endParaRPr>
            </a:p>
          </p:txBody>
        </p:sp>
        <p:sp>
          <p:nvSpPr>
            <p:cNvPr id="16" name="Text Box 15"/>
            <p:cNvSpPr txBox="1">
              <a:spLocks noChangeArrowheads="1"/>
            </p:cNvSpPr>
            <p:nvPr/>
          </p:nvSpPr>
          <p:spPr bwMode="auto">
            <a:xfrm>
              <a:off x="2160" y="2304"/>
              <a:ext cx="1452" cy="291"/>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fontAlgn="auto" hangingPunct="0">
                <a:spcBef>
                  <a:spcPts val="0"/>
                </a:spcBef>
                <a:spcAft>
                  <a:spcPts val="0"/>
                </a:spcAft>
                <a:defRPr/>
              </a:pPr>
              <a:r>
                <a:rPr lang="zh-CN" altLang="en-US" sz="2400" kern="0" dirty="0">
                  <a:solidFill>
                    <a:schemeClr val="accent1">
                      <a:lumMod val="75000"/>
                    </a:schemeClr>
                  </a:solidFill>
                  <a:latin typeface="方正姚体" pitchFamily="2" charset="-122"/>
                  <a:ea typeface="方正姚体" pitchFamily="2" charset="-122"/>
                </a:rPr>
                <a:t>互联网思政</a:t>
              </a:r>
              <a:endParaRPr lang="en-US" altLang="zh-CN" sz="2400" kern="0" dirty="0">
                <a:solidFill>
                  <a:schemeClr val="accent1">
                    <a:lumMod val="75000"/>
                  </a:schemeClr>
                </a:solidFill>
                <a:latin typeface="方正姚体" pitchFamily="2" charset="-122"/>
                <a:ea typeface="方正姚体" pitchFamily="2" charset="-122"/>
              </a:endParaRPr>
            </a:p>
          </p:txBody>
        </p:sp>
      </p:gr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全景图"/>
          <p:cNvPicPr>
            <a:picLocks noChangeAspect="1" noChangeArrowheads="1"/>
          </p:cNvPicPr>
          <p:nvPr/>
        </p:nvPicPr>
        <p:blipFill>
          <a:blip r:embed="rId2">
            <a:lum bright="12000" contrast="32000"/>
          </a:blip>
          <a:srcRect/>
          <a:stretch>
            <a:fillRect/>
          </a:stretch>
        </p:blipFill>
        <p:spPr bwMode="auto">
          <a:xfrm>
            <a:off x="0" y="6215063"/>
            <a:ext cx="9144000" cy="642937"/>
          </a:xfrm>
          <a:prstGeom prst="rect">
            <a:avLst/>
          </a:prstGeom>
          <a:noFill/>
          <a:ln w="9525">
            <a:noFill/>
            <a:miter lim="800000"/>
            <a:headEnd/>
            <a:tailEnd/>
          </a:ln>
        </p:spPr>
      </p:pic>
      <p:sp>
        <p:nvSpPr>
          <p:cNvPr id="10243" name="Line 7"/>
          <p:cNvSpPr>
            <a:spLocks noChangeShapeType="1"/>
          </p:cNvSpPr>
          <p:nvPr/>
        </p:nvSpPr>
        <p:spPr bwMode="auto">
          <a:xfrm>
            <a:off x="0" y="6884988"/>
            <a:ext cx="9144000" cy="0"/>
          </a:xfrm>
          <a:prstGeom prst="line">
            <a:avLst/>
          </a:prstGeom>
          <a:noFill/>
          <a:ln w="12700">
            <a:solidFill>
              <a:srgbClr val="0033CC"/>
            </a:solidFill>
            <a:round/>
            <a:headEnd/>
            <a:tailEnd/>
          </a:ln>
          <a:effectLst>
            <a:prstShdw prst="shdw17" dist="17961" dir="2700000">
              <a:srgbClr val="003D7A"/>
            </a:prstShdw>
          </a:effectLst>
        </p:spPr>
        <p:txBody>
          <a:bodyPr/>
          <a:lstStyle/>
          <a:p>
            <a:endParaRPr lang="zh-CN" altLang="en-US"/>
          </a:p>
        </p:txBody>
      </p:sp>
      <p:sp>
        <p:nvSpPr>
          <p:cNvPr id="10244" name="Text Box 11"/>
          <p:cNvSpPr txBox="1">
            <a:spLocks noChangeArrowheads="1"/>
          </p:cNvSpPr>
          <p:nvPr/>
        </p:nvSpPr>
        <p:spPr bwMode="auto">
          <a:xfrm>
            <a:off x="1908175" y="3619500"/>
            <a:ext cx="5329238" cy="457200"/>
          </a:xfrm>
          <a:prstGeom prst="rect">
            <a:avLst/>
          </a:prstGeom>
          <a:noFill/>
          <a:ln w="9525">
            <a:noFill/>
            <a:miter lim="800000"/>
            <a:headEnd/>
            <a:tailEnd/>
          </a:ln>
        </p:spPr>
        <p:txBody>
          <a:bodyPr>
            <a:spAutoFit/>
          </a:bodyPr>
          <a:lstStyle/>
          <a:p>
            <a:pPr>
              <a:spcBef>
                <a:spcPct val="50000"/>
              </a:spcBef>
            </a:pPr>
            <a:r>
              <a:rPr lang="zh-CN" altLang="en-US" sz="2400">
                <a:latin typeface="黑体" pitchFamily="2" charset="-122"/>
                <a:ea typeface="黑体" pitchFamily="2" charset="-122"/>
              </a:rPr>
              <a:t> </a:t>
            </a:r>
          </a:p>
        </p:txBody>
      </p:sp>
      <p:pic>
        <p:nvPicPr>
          <p:cNvPr id="10245" name="Picture 13"/>
          <p:cNvPicPr>
            <a:picLocks noChangeAspect="1" noChangeArrowheads="1"/>
          </p:cNvPicPr>
          <p:nvPr/>
        </p:nvPicPr>
        <p:blipFill>
          <a:blip r:embed="rId3"/>
          <a:srcRect/>
          <a:stretch>
            <a:fillRect/>
          </a:stretch>
        </p:blipFill>
        <p:spPr bwMode="auto">
          <a:xfrm>
            <a:off x="179388" y="296863"/>
            <a:ext cx="684212" cy="539750"/>
          </a:xfrm>
          <a:prstGeom prst="rect">
            <a:avLst/>
          </a:prstGeom>
          <a:noFill/>
          <a:ln w="3175" cap="rnd" algn="ctr">
            <a:noFill/>
            <a:prstDash val="sysDot"/>
            <a:miter lim="800000"/>
            <a:headEnd/>
            <a:tailEnd/>
          </a:ln>
        </p:spPr>
      </p:pic>
      <p:sp>
        <p:nvSpPr>
          <p:cNvPr id="10246" name="标题 5"/>
          <p:cNvSpPr>
            <a:spLocks noGrp="1"/>
          </p:cNvSpPr>
          <p:nvPr>
            <p:ph type="title"/>
          </p:nvPr>
        </p:nvSpPr>
        <p:spPr/>
        <p:txBody>
          <a:bodyPr/>
          <a:lstStyle/>
          <a:p>
            <a:r>
              <a:rPr lang="en-US" altLang="zh-CN" dirty="0" smtClean="0"/>
              <a:t>2.</a:t>
            </a:r>
            <a:r>
              <a:rPr lang="zh-CN" altLang="en-US" dirty="0" smtClean="0"/>
              <a:t>大学生对网络的痴迷与依赖</a:t>
            </a:r>
          </a:p>
        </p:txBody>
      </p:sp>
      <p:sp>
        <p:nvSpPr>
          <p:cNvPr id="10247" name="内容占位符 6"/>
          <p:cNvSpPr>
            <a:spLocks noGrp="1"/>
          </p:cNvSpPr>
          <p:nvPr>
            <p:ph idx="1"/>
          </p:nvPr>
        </p:nvSpPr>
        <p:spPr/>
        <p:txBody>
          <a:bodyPr/>
          <a:lstStyle/>
          <a:p>
            <a:r>
              <a:rPr lang="zh-CN" sz="2400" dirty="0" smtClean="0"/>
              <a:t>现在我们已经进入了网络时代。中国互联网信息中心</a:t>
            </a:r>
            <a:r>
              <a:rPr lang="en-US" altLang="zh-CN" sz="2400" dirty="0" smtClean="0"/>
              <a:t>(CNNIC)</a:t>
            </a:r>
            <a:r>
              <a:rPr lang="zh-CN" sz="2400" dirty="0" smtClean="0"/>
              <a:t>发布</a:t>
            </a:r>
            <a:r>
              <a:rPr lang="zh-CN" altLang="zh-CN" sz="2400" dirty="0" smtClean="0"/>
              <a:t>《</a:t>
            </a:r>
            <a:r>
              <a:rPr lang="zh-CN" sz="2400" dirty="0" smtClean="0"/>
              <a:t>第</a:t>
            </a:r>
            <a:r>
              <a:rPr lang="en-US" altLang="zh-CN" sz="2400" dirty="0" smtClean="0"/>
              <a:t>33</a:t>
            </a:r>
            <a:r>
              <a:rPr lang="zh-CN" sz="2400" dirty="0" smtClean="0"/>
              <a:t>次中国互联网络发展状况统计报告</a:t>
            </a:r>
            <a:r>
              <a:rPr lang="zh-CN" altLang="zh-CN" sz="2400" dirty="0" smtClean="0"/>
              <a:t>》</a:t>
            </a:r>
            <a:r>
              <a:rPr lang="zh-CN" sz="2400" dirty="0" smtClean="0"/>
              <a:t>，报告数据显示，截至</a:t>
            </a:r>
            <a:r>
              <a:rPr lang="en-US" altLang="zh-CN" sz="2400" dirty="0" smtClean="0"/>
              <a:t>2013</a:t>
            </a:r>
            <a:r>
              <a:rPr lang="zh-CN" sz="2400" dirty="0" smtClean="0"/>
              <a:t>年</a:t>
            </a:r>
            <a:r>
              <a:rPr lang="en-US" altLang="zh-CN" sz="2400" dirty="0" smtClean="0"/>
              <a:t>12</a:t>
            </a:r>
            <a:r>
              <a:rPr lang="zh-CN" sz="2400" dirty="0" smtClean="0"/>
              <a:t>月底，中国网民数量达到</a:t>
            </a:r>
            <a:r>
              <a:rPr lang="en-US" altLang="zh-CN" sz="2400" dirty="0" smtClean="0"/>
              <a:t>6.18</a:t>
            </a:r>
            <a:r>
              <a:rPr lang="zh-CN" sz="2400" dirty="0" smtClean="0"/>
              <a:t>亿，手机网民超过</a:t>
            </a:r>
            <a:r>
              <a:rPr lang="en-US" altLang="zh-CN" sz="2400" dirty="0" smtClean="0"/>
              <a:t>5</a:t>
            </a:r>
            <a:r>
              <a:rPr lang="zh-CN" sz="2400" dirty="0" smtClean="0"/>
              <a:t>亿，手机超越</a:t>
            </a:r>
            <a:r>
              <a:rPr lang="en-US" altLang="zh-CN" sz="2400" dirty="0" smtClean="0"/>
              <a:t>PC</a:t>
            </a:r>
            <a:r>
              <a:rPr lang="zh-CN" sz="2400" dirty="0" smtClean="0"/>
              <a:t>成为中国网民第一大上网终端，工信部数据显示手机新媒体用户已超过</a:t>
            </a:r>
            <a:r>
              <a:rPr lang="en-US" altLang="zh-CN" sz="2400" dirty="0" smtClean="0"/>
              <a:t>12</a:t>
            </a:r>
            <a:r>
              <a:rPr lang="zh-CN" sz="2400" dirty="0" smtClean="0"/>
              <a:t>亿。截至</a:t>
            </a:r>
            <a:r>
              <a:rPr lang="en-US" altLang="zh-CN" sz="2400" dirty="0" smtClean="0"/>
              <a:t>2013</a:t>
            </a:r>
            <a:r>
              <a:rPr lang="zh-CN" sz="2400" dirty="0" smtClean="0"/>
              <a:t>年底，我国</a:t>
            </a:r>
            <a:r>
              <a:rPr lang="en-US" altLang="zh-CN" sz="2400" dirty="0" smtClean="0"/>
              <a:t>30</a:t>
            </a:r>
            <a:r>
              <a:rPr lang="zh-CN" sz="2400" dirty="0" smtClean="0"/>
              <a:t>岁以下的青少年网民有</a:t>
            </a:r>
            <a:r>
              <a:rPr lang="en-US" altLang="zh-CN" sz="2400" dirty="0" smtClean="0"/>
              <a:t>3.06</a:t>
            </a:r>
            <a:r>
              <a:rPr lang="zh-CN" sz="2400" dirty="0" smtClean="0"/>
              <a:t>亿，</a:t>
            </a:r>
            <a:r>
              <a:rPr lang="en-US" altLang="zh-CN" sz="2400" dirty="0" smtClean="0"/>
              <a:t>19</a:t>
            </a:r>
            <a:r>
              <a:rPr lang="zh-CN" sz="2400" dirty="0" smtClean="0"/>
              <a:t>岁以下的</a:t>
            </a:r>
            <a:r>
              <a:rPr lang="en-US" altLang="zh-CN" sz="2400" dirty="0" smtClean="0"/>
              <a:t>1.43</a:t>
            </a:r>
            <a:r>
              <a:rPr lang="zh-CN" sz="2400" dirty="0" smtClean="0"/>
              <a:t>亿，手机网民</a:t>
            </a:r>
            <a:r>
              <a:rPr lang="en-US" altLang="zh-CN" sz="2400" dirty="0" smtClean="0"/>
              <a:t>3.88</a:t>
            </a:r>
            <a:r>
              <a:rPr lang="zh-CN" sz="2400" dirty="0" smtClean="0"/>
              <a:t>亿，</a:t>
            </a:r>
            <a:r>
              <a:rPr lang="en-US" altLang="zh-CN" sz="2400" dirty="0" smtClean="0"/>
              <a:t>70%</a:t>
            </a:r>
            <a:r>
              <a:rPr lang="zh-CN" sz="2400" dirty="0" smtClean="0"/>
              <a:t>首次触网年龄为</a:t>
            </a:r>
            <a:r>
              <a:rPr lang="en-US" altLang="zh-CN" sz="2400" dirty="0" smtClean="0"/>
              <a:t>10</a:t>
            </a:r>
            <a:r>
              <a:rPr lang="zh-CN" sz="2400" dirty="0" smtClean="0"/>
              <a:t>岁以下，平均每天上网</a:t>
            </a:r>
            <a:r>
              <a:rPr lang="en-US" altLang="zh-CN" sz="2400" dirty="0" smtClean="0"/>
              <a:t>3.38</a:t>
            </a:r>
            <a:r>
              <a:rPr lang="zh-CN" sz="2400" dirty="0" smtClean="0"/>
              <a:t>小时。新浪、腾讯微博、微博群、手机报、家校通，微信、微活动、微心愿、微访谈等等新媒体，大学生的参与面逐年提高。 </a:t>
            </a:r>
          </a:p>
          <a:p>
            <a:endParaRPr lang="zh-CN" altLang="en-US" dirty="0" smtClean="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a:hlinkClick r:id="" action="ppaction://hlinkshowjump?jump=nextslide"/>
          </p:cNvPr>
          <p:cNvPicPr>
            <a:picLocks noChangeAspect="1" noChangeArrowheads="1"/>
          </p:cNvPicPr>
          <p:nvPr/>
        </p:nvPicPr>
        <p:blipFill>
          <a:blip r:embed="rId2"/>
          <a:srcRect l="-1076" t="-1851"/>
          <a:stretch>
            <a:fillRect/>
          </a:stretch>
        </p:blipFill>
        <p:spPr bwMode="auto">
          <a:xfrm>
            <a:off x="1143000" y="1066800"/>
            <a:ext cx="588963" cy="792163"/>
          </a:xfrm>
          <a:prstGeom prst="rect">
            <a:avLst/>
          </a:prstGeom>
          <a:noFill/>
          <a:ln w="9525">
            <a:noFill/>
            <a:miter lim="800000"/>
            <a:headEnd/>
            <a:tailEnd/>
          </a:ln>
        </p:spPr>
      </p:pic>
      <p:sp>
        <p:nvSpPr>
          <p:cNvPr id="8205" name="Rectangle 17"/>
          <p:cNvSpPr>
            <a:spLocks/>
          </p:cNvSpPr>
          <p:nvPr/>
        </p:nvSpPr>
        <p:spPr bwMode="auto">
          <a:xfrm>
            <a:off x="1193800" y="4038600"/>
            <a:ext cx="1930400" cy="2093913"/>
          </a:xfrm>
          <a:prstGeom prst="rect">
            <a:avLst/>
          </a:prstGeom>
          <a:solidFill>
            <a:srgbClr val="FF8C00"/>
          </a:solidFill>
          <a:ln w="9525" cap="flat" cmpd="sng">
            <a:noFill/>
            <a:miter lim="800000"/>
            <a:headEnd/>
            <a:tailEnd/>
          </a:ln>
        </p:spPr>
        <p:txBody>
          <a:bodyPr lIns="91436" tIns="45718" rIns="91436" bIns="45718" anchor="ctr"/>
          <a:lstStyle/>
          <a:p>
            <a:pPr algn="ctr">
              <a:defRPr/>
            </a:pPr>
            <a:endParaRPr lang="zh-CN" altLang="zh-CN">
              <a:solidFill>
                <a:srgbClr val="000000"/>
              </a:solidFill>
              <a:effectLst>
                <a:outerShdw blurRad="38100" dist="38100" dir="2700000" algn="tl">
                  <a:srgbClr val="FFFFFF"/>
                </a:outerShdw>
              </a:effectLst>
              <a:latin typeface="黑体" pitchFamily="49" charset="-122"/>
              <a:ea typeface="宋体" charset="-122"/>
              <a:cs typeface="Segoe UI" pitchFamily="34" charset="0"/>
              <a:sym typeface="Segoe UI" pitchFamily="34" charset="0"/>
            </a:endParaRPr>
          </a:p>
        </p:txBody>
      </p:sp>
      <p:sp>
        <p:nvSpPr>
          <p:cNvPr id="11268" name="Content Placeholder 4"/>
          <p:cNvSpPr>
            <a:spLocks noChangeArrowheads="1"/>
          </p:cNvSpPr>
          <p:nvPr/>
        </p:nvSpPr>
        <p:spPr bwMode="auto">
          <a:xfrm>
            <a:off x="1346200" y="4038600"/>
            <a:ext cx="1628775" cy="1938338"/>
          </a:xfrm>
          <a:prstGeom prst="rect">
            <a:avLst/>
          </a:prstGeom>
          <a:noFill/>
          <a:ln w="9525">
            <a:noFill/>
            <a:miter lim="800000"/>
            <a:headEnd/>
            <a:tailEnd/>
          </a:ln>
        </p:spPr>
        <p:txBody>
          <a:bodyPr lIns="0" tIns="0" rIns="0" bIns="0" anchor="ctr">
            <a:spAutoFit/>
          </a:bodyPr>
          <a:lstStyle/>
          <a:p>
            <a:pPr algn="ctr"/>
            <a:r>
              <a:rPr lang="zh-CN" altLang="en-US" sz="1400" dirty="0"/>
              <a:t>各种敌对势力把互联网作为渗透、煽动和破坏的重要工具，借助网站论坛、聊天室、虚拟社区、新闻跟贴等多种方式，散布资产阶级自由化言论，攻击党的路线方针政策</a:t>
            </a:r>
            <a:endParaRPr lang="zh-CN" altLang="en-US" sz="1400" dirty="0">
              <a:solidFill>
                <a:srgbClr val="000000"/>
              </a:solidFill>
              <a:latin typeface="黑体" pitchFamily="2" charset="-122"/>
            </a:endParaRPr>
          </a:p>
        </p:txBody>
      </p:sp>
      <p:sp>
        <p:nvSpPr>
          <p:cNvPr id="8215" name="Rectangle 13"/>
          <p:cNvSpPr>
            <a:spLocks/>
          </p:cNvSpPr>
          <p:nvPr/>
        </p:nvSpPr>
        <p:spPr bwMode="auto">
          <a:xfrm>
            <a:off x="3787775" y="4038600"/>
            <a:ext cx="1927225" cy="2093913"/>
          </a:xfrm>
          <a:prstGeom prst="rect">
            <a:avLst/>
          </a:prstGeom>
          <a:solidFill>
            <a:srgbClr val="FF8C00"/>
          </a:solidFill>
          <a:ln w="9525" cap="flat" cmpd="sng">
            <a:noFill/>
            <a:miter lim="800000"/>
            <a:headEnd/>
            <a:tailEnd/>
          </a:ln>
        </p:spPr>
        <p:txBody>
          <a:bodyPr lIns="91436" tIns="45718" rIns="91436" bIns="45718" anchor="ctr"/>
          <a:lstStyle/>
          <a:p>
            <a:pPr algn="ctr">
              <a:defRPr/>
            </a:pPr>
            <a:endParaRPr lang="zh-CN" altLang="zh-CN">
              <a:solidFill>
                <a:srgbClr val="000000"/>
              </a:solidFill>
              <a:effectLst>
                <a:outerShdw blurRad="38100" dist="38100" dir="2700000" algn="tl">
                  <a:srgbClr val="FFFFFF"/>
                </a:outerShdw>
              </a:effectLst>
              <a:latin typeface="黑体" pitchFamily="49" charset="-122"/>
              <a:ea typeface="宋体" charset="-122"/>
              <a:cs typeface="Segoe UI" pitchFamily="34" charset="0"/>
              <a:sym typeface="Segoe UI" pitchFamily="34" charset="0"/>
            </a:endParaRPr>
          </a:p>
        </p:txBody>
      </p:sp>
      <p:sp>
        <p:nvSpPr>
          <p:cNvPr id="11270" name="Content Placeholder 4"/>
          <p:cNvSpPr>
            <a:spLocks noChangeArrowheads="1"/>
          </p:cNvSpPr>
          <p:nvPr/>
        </p:nvSpPr>
        <p:spPr bwMode="auto">
          <a:xfrm>
            <a:off x="3810000" y="4114800"/>
            <a:ext cx="1758950" cy="1292225"/>
          </a:xfrm>
          <a:prstGeom prst="rect">
            <a:avLst/>
          </a:prstGeom>
          <a:noFill/>
          <a:ln w="9525">
            <a:noFill/>
            <a:miter lim="800000"/>
            <a:headEnd/>
            <a:tailEnd/>
          </a:ln>
        </p:spPr>
        <p:txBody>
          <a:bodyPr lIns="0" tIns="0" rIns="0" bIns="0" anchor="ctr">
            <a:spAutoFit/>
          </a:bodyPr>
          <a:lstStyle/>
          <a:p>
            <a:pPr algn="ctr"/>
            <a:endParaRPr lang="en-US" altLang="zh-CN" sz="1400" dirty="0"/>
          </a:p>
          <a:p>
            <a:pPr algn="ctr"/>
            <a:endParaRPr lang="en-US" altLang="zh-CN" sz="1400" dirty="0"/>
          </a:p>
          <a:p>
            <a:pPr algn="ctr"/>
            <a:r>
              <a:rPr lang="zh-CN" altLang="en-US" sz="1400" dirty="0"/>
              <a:t>利用热点和敏感问题，蓄意制造谣言，煽动社会不满情绪，破坏正常社会秩序；</a:t>
            </a:r>
            <a:endParaRPr lang="zh-CN" altLang="en-US" sz="1400" dirty="0">
              <a:solidFill>
                <a:srgbClr val="000000"/>
              </a:solidFill>
              <a:latin typeface="黑体" pitchFamily="2" charset="-122"/>
            </a:endParaRPr>
          </a:p>
        </p:txBody>
      </p:sp>
      <p:sp>
        <p:nvSpPr>
          <p:cNvPr id="8219" name="Circle Arrow"/>
          <p:cNvSpPr>
            <a:spLocks noEditPoints="1" noChangeArrowheads="1"/>
          </p:cNvSpPr>
          <p:nvPr/>
        </p:nvSpPr>
        <p:spPr bwMode="auto">
          <a:xfrm rot="5400000">
            <a:off x="7478713" y="5556250"/>
            <a:ext cx="631825" cy="4730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4"/>
              <a:gd name="T64" fmla="*/ 0 h 224"/>
              <a:gd name="T65" fmla="*/ 224 w 224"/>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custGeom>
          <a:solidFill>
            <a:srgbClr val="FFFFFF"/>
          </a:solidFill>
          <a:ln w="9525" cmpd="sng">
            <a:noFill/>
            <a:miter lim="800000"/>
            <a:headEnd/>
            <a:tailEnd/>
          </a:ln>
        </p:spPr>
        <p:txBody>
          <a:bodyPr lIns="68550" tIns="34276" rIns="68550" bIns="34276"/>
          <a:lstStyle/>
          <a:p>
            <a:pPr>
              <a:defRPr/>
            </a:pPr>
            <a:endParaRPr lang="zh-CN" altLang="zh-CN" sz="1400" i="1">
              <a:solidFill>
                <a:srgbClr val="FFFFFF"/>
              </a:solidFill>
              <a:latin typeface="Segoe UI" pitchFamily="34" charset="0"/>
              <a:ea typeface="+mn-ea"/>
              <a:sym typeface="Segoe UI" pitchFamily="34" charset="0"/>
            </a:endParaRPr>
          </a:p>
        </p:txBody>
      </p:sp>
      <p:sp>
        <p:nvSpPr>
          <p:cNvPr id="2" name="Circle Arrow"/>
          <p:cNvSpPr>
            <a:spLocks noEditPoints="1" noChangeArrowheads="1"/>
          </p:cNvSpPr>
          <p:nvPr/>
        </p:nvSpPr>
        <p:spPr bwMode="auto">
          <a:xfrm rot="5400000">
            <a:off x="7478713" y="5534025"/>
            <a:ext cx="631825" cy="4730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4"/>
              <a:gd name="T64" fmla="*/ 0 h 224"/>
              <a:gd name="T65" fmla="*/ 224 w 224"/>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custGeom>
          <a:solidFill>
            <a:srgbClr val="FFFFFF"/>
          </a:solidFill>
          <a:ln w="9525" cmpd="sng">
            <a:noFill/>
            <a:miter lim="800000"/>
            <a:headEnd/>
            <a:tailEnd/>
          </a:ln>
        </p:spPr>
        <p:txBody>
          <a:bodyPr lIns="68550" tIns="34276" rIns="68550" bIns="34276"/>
          <a:lstStyle/>
          <a:p>
            <a:pPr>
              <a:defRPr/>
            </a:pPr>
            <a:endParaRPr lang="zh-CN" altLang="zh-CN" sz="1400" i="1">
              <a:solidFill>
                <a:srgbClr val="FFFFFF"/>
              </a:solidFill>
              <a:latin typeface="Segoe UI" pitchFamily="34" charset="0"/>
              <a:ea typeface="+mn-ea"/>
              <a:sym typeface="Segoe UI" pitchFamily="34" charset="0"/>
            </a:endParaRPr>
          </a:p>
        </p:txBody>
      </p:sp>
      <p:sp>
        <p:nvSpPr>
          <p:cNvPr id="3" name="Circle Arrow"/>
          <p:cNvSpPr>
            <a:spLocks noEditPoints="1" noChangeArrowheads="1"/>
          </p:cNvSpPr>
          <p:nvPr/>
        </p:nvSpPr>
        <p:spPr bwMode="auto">
          <a:xfrm rot="5400000">
            <a:off x="7478713" y="5534025"/>
            <a:ext cx="631825" cy="4730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4"/>
              <a:gd name="T64" fmla="*/ 0 h 224"/>
              <a:gd name="T65" fmla="*/ 224 w 224"/>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custGeom>
          <a:solidFill>
            <a:srgbClr val="FFFFFF"/>
          </a:solidFill>
          <a:ln w="9525" cmpd="sng">
            <a:noFill/>
            <a:miter lim="800000"/>
            <a:headEnd/>
            <a:tailEnd/>
          </a:ln>
        </p:spPr>
        <p:txBody>
          <a:bodyPr lIns="68550" tIns="34276" rIns="68550" bIns="34276"/>
          <a:lstStyle/>
          <a:p>
            <a:pPr>
              <a:defRPr/>
            </a:pPr>
            <a:endParaRPr lang="zh-CN" altLang="zh-CN" sz="1400" i="1">
              <a:solidFill>
                <a:srgbClr val="FFFFFF"/>
              </a:solidFill>
              <a:latin typeface="Segoe UI" pitchFamily="34" charset="0"/>
              <a:ea typeface="+mn-ea"/>
              <a:sym typeface="Segoe UI" pitchFamily="34" charset="0"/>
            </a:endParaRPr>
          </a:p>
        </p:txBody>
      </p:sp>
      <p:pic>
        <p:nvPicPr>
          <p:cNvPr id="11274" name="Picture 8">
            <a:hlinkClick r:id="" action="ppaction://hlinkshowjump?jump=nextslide"/>
          </p:cNvPr>
          <p:cNvPicPr>
            <a:picLocks noChangeAspect="1" noChangeArrowheads="1"/>
          </p:cNvPicPr>
          <p:nvPr/>
        </p:nvPicPr>
        <p:blipFill>
          <a:blip r:embed="rId2"/>
          <a:srcRect l="-1076" t="-1851"/>
          <a:stretch>
            <a:fillRect/>
          </a:stretch>
        </p:blipFill>
        <p:spPr bwMode="auto">
          <a:xfrm>
            <a:off x="1143000" y="1066800"/>
            <a:ext cx="588963" cy="792163"/>
          </a:xfrm>
          <a:prstGeom prst="rect">
            <a:avLst/>
          </a:prstGeom>
          <a:noFill/>
          <a:ln w="9525">
            <a:noFill/>
            <a:miter lim="800000"/>
            <a:headEnd/>
            <a:tailEnd/>
          </a:ln>
        </p:spPr>
      </p:pic>
      <p:sp>
        <p:nvSpPr>
          <p:cNvPr id="4" name="Circle Arrow"/>
          <p:cNvSpPr>
            <a:spLocks noEditPoints="1" noChangeArrowheads="1"/>
          </p:cNvSpPr>
          <p:nvPr/>
        </p:nvSpPr>
        <p:spPr bwMode="auto">
          <a:xfrm rot="5400000">
            <a:off x="7478713" y="5534025"/>
            <a:ext cx="631825" cy="4730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4"/>
              <a:gd name="T64" fmla="*/ 0 h 224"/>
              <a:gd name="T65" fmla="*/ 224 w 224"/>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custGeom>
          <a:solidFill>
            <a:srgbClr val="FFFFFF"/>
          </a:solidFill>
          <a:ln w="9525" cmpd="sng">
            <a:noFill/>
            <a:miter lim="800000"/>
            <a:headEnd/>
            <a:tailEnd/>
          </a:ln>
        </p:spPr>
        <p:txBody>
          <a:bodyPr lIns="68550" tIns="34276" rIns="68550" bIns="34276"/>
          <a:lstStyle/>
          <a:p>
            <a:pPr>
              <a:defRPr/>
            </a:pPr>
            <a:endParaRPr lang="zh-CN" altLang="zh-CN" sz="1400" i="1">
              <a:solidFill>
                <a:srgbClr val="FFFFFF"/>
              </a:solidFill>
              <a:latin typeface="Segoe UI" pitchFamily="34" charset="0"/>
              <a:ea typeface="+mn-ea"/>
              <a:sym typeface="Segoe UI" pitchFamily="34" charset="0"/>
            </a:endParaRPr>
          </a:p>
        </p:txBody>
      </p:sp>
      <p:pic>
        <p:nvPicPr>
          <p:cNvPr id="11276" name="Picture 8">
            <a:hlinkClick r:id="" action="ppaction://hlinkshowjump?jump=nextslide"/>
          </p:cNvPr>
          <p:cNvPicPr>
            <a:picLocks noChangeAspect="1" noChangeArrowheads="1"/>
          </p:cNvPicPr>
          <p:nvPr/>
        </p:nvPicPr>
        <p:blipFill>
          <a:blip r:embed="rId2"/>
          <a:srcRect l="-1076" t="-1851"/>
          <a:stretch>
            <a:fillRect/>
          </a:stretch>
        </p:blipFill>
        <p:spPr bwMode="auto">
          <a:xfrm>
            <a:off x="1143000" y="1066800"/>
            <a:ext cx="588963" cy="792163"/>
          </a:xfrm>
          <a:prstGeom prst="rect">
            <a:avLst/>
          </a:prstGeom>
          <a:noFill/>
          <a:ln w="9525">
            <a:noFill/>
            <a:miter lim="800000"/>
            <a:headEnd/>
            <a:tailEnd/>
          </a:ln>
        </p:spPr>
      </p:pic>
      <p:pic>
        <p:nvPicPr>
          <p:cNvPr id="11277" name="Picture 8">
            <a:hlinkClick r:id="" action="ppaction://hlinkshowjump?jump=nextslide"/>
          </p:cNvPr>
          <p:cNvPicPr>
            <a:picLocks noChangeAspect="1" noChangeArrowheads="1"/>
          </p:cNvPicPr>
          <p:nvPr/>
        </p:nvPicPr>
        <p:blipFill>
          <a:blip r:embed="rId2"/>
          <a:srcRect l="-1408" t="-2113"/>
          <a:stretch>
            <a:fillRect/>
          </a:stretch>
        </p:blipFill>
        <p:spPr bwMode="auto">
          <a:xfrm>
            <a:off x="1141413" y="1065213"/>
            <a:ext cx="590550" cy="793750"/>
          </a:xfrm>
          <a:prstGeom prst="rect">
            <a:avLst/>
          </a:prstGeom>
          <a:solidFill>
            <a:srgbClr val="FF9900"/>
          </a:solidFill>
          <a:ln w="9525">
            <a:noFill/>
            <a:miter lim="800000"/>
            <a:headEnd/>
            <a:tailEnd/>
          </a:ln>
        </p:spPr>
      </p:pic>
      <p:sp>
        <p:nvSpPr>
          <p:cNvPr id="8203" name="矩形 36"/>
          <p:cNvSpPr>
            <a:spLocks noChangeArrowheads="1"/>
          </p:cNvSpPr>
          <p:nvPr/>
        </p:nvSpPr>
        <p:spPr bwMode="auto">
          <a:xfrm>
            <a:off x="2057400" y="1143000"/>
            <a:ext cx="4800600" cy="503238"/>
          </a:xfrm>
          <a:prstGeom prst="rect">
            <a:avLst/>
          </a:prstGeom>
          <a:noFill/>
          <a:ln w="9525">
            <a:noFill/>
            <a:miter lim="800000"/>
            <a:headEnd/>
            <a:tailEnd/>
          </a:ln>
        </p:spPr>
        <p:txBody>
          <a:bodyPr tIns="36000" bIns="36000">
            <a:spAutoFit/>
          </a:bodyPr>
          <a:lstStyle/>
          <a:p>
            <a:pPr>
              <a:defRPr/>
            </a:pPr>
            <a:r>
              <a:rPr lang="en-US" altLang="zh-CN" sz="2800" dirty="0" smtClean="0">
                <a:solidFill>
                  <a:srgbClr val="000000"/>
                </a:solidFill>
                <a:effectLst>
                  <a:outerShdw blurRad="38100" dist="38100" dir="2700000" algn="tl">
                    <a:srgbClr val="C0C0C0"/>
                  </a:outerShdw>
                </a:effectLst>
                <a:latin typeface="黑体" pitchFamily="49" charset="-122"/>
                <a:ea typeface="宋体" charset="-122"/>
              </a:rPr>
              <a:t>3.</a:t>
            </a:r>
            <a:r>
              <a:rPr lang="zh-CN" altLang="en-US" sz="2800" dirty="0" smtClean="0">
                <a:solidFill>
                  <a:srgbClr val="000000"/>
                </a:solidFill>
                <a:effectLst>
                  <a:outerShdw blurRad="38100" dist="38100" dir="2700000" algn="tl">
                    <a:srgbClr val="C0C0C0"/>
                  </a:outerShdw>
                </a:effectLst>
                <a:latin typeface="黑体" pitchFamily="49" charset="-122"/>
                <a:ea typeface="宋体" charset="-122"/>
              </a:rPr>
              <a:t>保障</a:t>
            </a:r>
            <a:r>
              <a:rPr lang="zh-CN" altLang="en-US" sz="2800" dirty="0">
                <a:solidFill>
                  <a:srgbClr val="000000"/>
                </a:solidFill>
                <a:effectLst>
                  <a:outerShdw blurRad="38100" dist="38100" dir="2700000" algn="tl">
                    <a:srgbClr val="C0C0C0"/>
                  </a:outerShdw>
                </a:effectLst>
                <a:latin typeface="黑体" pitchFamily="49" charset="-122"/>
                <a:ea typeface="宋体" charset="-122"/>
              </a:rPr>
              <a:t>国家安全的重要举措</a:t>
            </a:r>
          </a:p>
        </p:txBody>
      </p:sp>
      <p:sp>
        <p:nvSpPr>
          <p:cNvPr id="8201" name="矩形 25"/>
          <p:cNvSpPr>
            <a:spLocks/>
          </p:cNvSpPr>
          <p:nvPr/>
        </p:nvSpPr>
        <p:spPr bwMode="auto">
          <a:xfrm>
            <a:off x="533400" y="2057400"/>
            <a:ext cx="8297863" cy="98425"/>
          </a:xfrm>
          <a:prstGeom prst="rect">
            <a:avLst/>
          </a:prstGeom>
          <a:solidFill>
            <a:srgbClr val="FF8C00"/>
          </a:solidFill>
          <a:ln w="9525" cap="flat" cmpd="sng">
            <a:noFill/>
            <a:miter lim="800000"/>
            <a:headEnd/>
            <a:tailEnd/>
          </a:ln>
        </p:spPr>
        <p:txBody>
          <a:bodyPr lIns="91436" tIns="45718" rIns="91436" bIns="45718" anchor="ctr"/>
          <a:lstStyle/>
          <a:p>
            <a:pPr>
              <a:defRPr/>
            </a:pPr>
            <a:endParaRPr lang="zh-CN" altLang="zh-CN">
              <a:solidFill>
                <a:srgbClr val="000000"/>
              </a:solidFill>
              <a:effectLst>
                <a:outerShdw blurRad="38100" dist="38100" dir="2700000" algn="tl">
                  <a:srgbClr val="FFFFFF"/>
                </a:outerShdw>
              </a:effectLst>
              <a:latin typeface="黑体" pitchFamily="49" charset="-122"/>
              <a:ea typeface="宋体" charset="-122"/>
              <a:sym typeface="宋体" pitchFamily="2" charset="-122"/>
            </a:endParaRPr>
          </a:p>
        </p:txBody>
      </p:sp>
      <p:sp>
        <p:nvSpPr>
          <p:cNvPr id="5" name="Rectangle 17"/>
          <p:cNvSpPr>
            <a:spLocks/>
          </p:cNvSpPr>
          <p:nvPr/>
        </p:nvSpPr>
        <p:spPr bwMode="auto">
          <a:xfrm>
            <a:off x="1143000" y="2362200"/>
            <a:ext cx="7315200" cy="1447800"/>
          </a:xfrm>
          <a:prstGeom prst="rect">
            <a:avLst/>
          </a:prstGeom>
          <a:solidFill>
            <a:srgbClr val="FF8C00"/>
          </a:solidFill>
          <a:ln w="9525" cap="flat" cmpd="sng">
            <a:noFill/>
            <a:miter lim="800000"/>
            <a:headEnd/>
            <a:tailEnd/>
          </a:ln>
        </p:spPr>
        <p:txBody>
          <a:bodyPr lIns="91436" tIns="45718" rIns="91436" bIns="45718" anchor="ctr"/>
          <a:lstStyle/>
          <a:p>
            <a:pPr algn="ctr">
              <a:defRPr/>
            </a:pPr>
            <a:endParaRPr lang="zh-CN" altLang="zh-CN">
              <a:solidFill>
                <a:srgbClr val="000000"/>
              </a:solidFill>
              <a:effectLst>
                <a:outerShdw blurRad="38100" dist="38100" dir="2700000" algn="tl">
                  <a:srgbClr val="FFFFFF"/>
                </a:outerShdw>
              </a:effectLst>
              <a:latin typeface="黑体" pitchFamily="49" charset="-122"/>
              <a:ea typeface="宋体" charset="-122"/>
              <a:cs typeface="Segoe UI" pitchFamily="34" charset="0"/>
              <a:sym typeface="Segoe UI" pitchFamily="34" charset="0"/>
            </a:endParaRPr>
          </a:p>
        </p:txBody>
      </p:sp>
      <p:sp>
        <p:nvSpPr>
          <p:cNvPr id="23652" name="Text Box 100"/>
          <p:cNvSpPr txBox="1">
            <a:spLocks noChangeArrowheads="1"/>
          </p:cNvSpPr>
          <p:nvPr/>
        </p:nvSpPr>
        <p:spPr bwMode="auto">
          <a:xfrm>
            <a:off x="1295400" y="2590800"/>
            <a:ext cx="6781800" cy="7699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zh-CN" altLang="en-US" sz="4400" dirty="0" smtClean="0">
                <a:solidFill>
                  <a:srgbClr val="000000"/>
                </a:solidFill>
                <a:latin typeface="黑体" pitchFamily="49" charset="-122"/>
                <a:ea typeface="宋体" charset="-122"/>
              </a:rPr>
              <a:t>    </a:t>
            </a:r>
            <a:r>
              <a:rPr lang="zh-CN" altLang="en-US" sz="3200" dirty="0" smtClean="0">
                <a:solidFill>
                  <a:srgbClr val="000000"/>
                </a:solidFill>
                <a:latin typeface="黑体" pitchFamily="49" charset="-122"/>
                <a:ea typeface="宋体" charset="-122"/>
              </a:rPr>
              <a:t>必须开展网络思想政治教育</a:t>
            </a:r>
            <a:endParaRPr lang="zh-CN" altLang="en-US" sz="3200" dirty="0">
              <a:solidFill>
                <a:srgbClr val="000000"/>
              </a:solidFill>
              <a:latin typeface="黑体" pitchFamily="49" charset="-122"/>
              <a:ea typeface="宋体" charset="-122"/>
            </a:endParaRPr>
          </a:p>
        </p:txBody>
      </p:sp>
      <p:sp>
        <p:nvSpPr>
          <p:cNvPr id="6" name="Rectangle 13"/>
          <p:cNvSpPr>
            <a:spLocks/>
          </p:cNvSpPr>
          <p:nvPr/>
        </p:nvSpPr>
        <p:spPr bwMode="auto">
          <a:xfrm>
            <a:off x="6400800" y="4038600"/>
            <a:ext cx="1927225" cy="2133600"/>
          </a:xfrm>
          <a:prstGeom prst="rect">
            <a:avLst/>
          </a:prstGeom>
          <a:solidFill>
            <a:srgbClr val="FF8C00"/>
          </a:solidFill>
          <a:ln w="9525" cap="flat" cmpd="sng">
            <a:noFill/>
            <a:miter lim="800000"/>
            <a:headEnd/>
            <a:tailEnd/>
          </a:ln>
        </p:spPr>
        <p:txBody>
          <a:bodyPr lIns="91436" tIns="45718" rIns="91436" bIns="45718" anchor="ctr"/>
          <a:lstStyle/>
          <a:p>
            <a:pPr algn="ctr">
              <a:defRPr/>
            </a:pPr>
            <a:endParaRPr lang="zh-CN" altLang="zh-CN">
              <a:solidFill>
                <a:srgbClr val="000000"/>
              </a:solidFill>
              <a:effectLst>
                <a:outerShdw blurRad="38100" dist="38100" dir="2700000" algn="tl">
                  <a:srgbClr val="FFFFFF"/>
                </a:outerShdw>
              </a:effectLst>
              <a:latin typeface="黑体" pitchFamily="49" charset="-122"/>
              <a:ea typeface="宋体" charset="-122"/>
              <a:cs typeface="Segoe UI" pitchFamily="34" charset="0"/>
              <a:sym typeface="Segoe UI" pitchFamily="34" charset="0"/>
            </a:endParaRPr>
          </a:p>
        </p:txBody>
      </p:sp>
      <p:sp>
        <p:nvSpPr>
          <p:cNvPr id="23657" name="Text Box 105"/>
          <p:cNvSpPr txBox="1">
            <a:spLocks noChangeArrowheads="1"/>
          </p:cNvSpPr>
          <p:nvPr/>
        </p:nvSpPr>
        <p:spPr bwMode="auto">
          <a:xfrm>
            <a:off x="6400800" y="4419600"/>
            <a:ext cx="1676400" cy="9540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zh-CN" altLang="en-US" sz="1400" dirty="0"/>
              <a:t>传播淫秽色情、凶杀暴力和封建迷信等不良信息，进行网上违法犯罪活动</a:t>
            </a:r>
            <a:endParaRPr lang="zh-CN" altLang="en-US" sz="1400" dirty="0">
              <a:solidFill>
                <a:srgbClr val="000000"/>
              </a:solidFill>
              <a:latin typeface="黑体" pitchFamily="49" charset="-122"/>
              <a:ea typeface="宋体" charset="-122"/>
            </a:endParaRPr>
          </a:p>
        </p:txBody>
      </p:sp>
      <p:pic>
        <p:nvPicPr>
          <p:cNvPr id="10" name="Picture 7" descr="1301"/>
          <p:cNvPicPr>
            <a:picLocks noChangeAspect="1" noChangeArrowheads="1"/>
          </p:cNvPicPr>
          <p:nvPr/>
        </p:nvPicPr>
        <p:blipFill>
          <a:blip r:embed="rId3" cstate="print">
            <a:lum bright="-20000" contrast="20000"/>
          </a:blip>
          <a:srcRect/>
          <a:stretch>
            <a:fillRect/>
          </a:stretch>
        </p:blipFill>
        <p:spPr bwMode="auto">
          <a:xfrm>
            <a:off x="-6350" y="5108575"/>
            <a:ext cx="9144000" cy="1547813"/>
          </a:xfrm>
          <a:prstGeom prst="rect">
            <a:avLst/>
          </a:prstGeom>
          <a:ln>
            <a:noFill/>
          </a:ln>
          <a:effectLst>
            <a:softEdge rad="635000"/>
          </a:effec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rnd" cmpd="sng" algn="ctr">
          <a:solidFill>
            <a:srgbClr val="FF0000"/>
          </a:solidFill>
          <a:prstDash val="sysDot"/>
          <a:round/>
          <a:headEnd type="none" w="med" len="med"/>
          <a:tailEnd type="none" w="med" len="med"/>
        </a:ln>
        <a:effectLst>
          <a:prstShdw prst="shdw17" dist="17961" dir="2700000">
            <a:srgbClr val="FF0000">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3175" cap="rnd" cmpd="sng" algn="ctr">
          <a:solidFill>
            <a:srgbClr val="FF0000"/>
          </a:solidFill>
          <a:prstDash val="sysDot"/>
          <a:round/>
          <a:headEnd type="none" w="med" len="med"/>
          <a:tailEnd type="none" w="med" len="med"/>
        </a:ln>
        <a:effectLst>
          <a:prstShdw prst="shdw17" dist="17961" dir="2700000">
            <a:srgbClr val="FF0000">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带动画的细纹设计">
  <a:themeElements>
    <a:clrScheme name="带动画的细纹设计 3">
      <a:dk1>
        <a:srgbClr val="000000"/>
      </a:dk1>
      <a:lt1>
        <a:srgbClr val="FFFFFF"/>
      </a:lt1>
      <a:dk2>
        <a:srgbClr val="515F7B"/>
      </a:dk2>
      <a:lt2>
        <a:srgbClr val="CACACA"/>
      </a:lt2>
      <a:accent1>
        <a:srgbClr val="9FCAD3"/>
      </a:accent1>
      <a:accent2>
        <a:srgbClr val="839EE3"/>
      </a:accent2>
      <a:accent3>
        <a:srgbClr val="FFFFFF"/>
      </a:accent3>
      <a:accent4>
        <a:srgbClr val="000000"/>
      </a:accent4>
      <a:accent5>
        <a:srgbClr val="CDE1E6"/>
      </a:accent5>
      <a:accent6>
        <a:srgbClr val="768FCE"/>
      </a:accent6>
      <a:hlink>
        <a:srgbClr val="68CCB7"/>
      </a:hlink>
      <a:folHlink>
        <a:srgbClr val="F4D17A"/>
      </a:folHlink>
    </a:clrScheme>
    <a:fontScheme name="带动画的细纹设计">
      <a:majorFont>
        <a:latin typeface="Arial"/>
        <a:ea typeface="宋体"/>
        <a:cs typeface=""/>
      </a:majorFont>
      <a:minorFont>
        <a:latin typeface="楷体_GB2312"/>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3175" cap="rnd" cmpd="sng" algn="ctr">
          <a:solidFill>
            <a:srgbClr val="FF0000"/>
          </a:solidFill>
          <a:prstDash val="sysDot"/>
          <a:round/>
          <a:headEnd type="none" w="med" len="med"/>
          <a:tailEnd type="none" w="med" len="med"/>
        </a:ln>
        <a:effectLst>
          <a:prstShdw prst="shdw17" dist="17961" dir="2700000">
            <a:srgbClr val="FF0000">
              <a:gamma/>
              <a:shade val="60000"/>
              <a:invGamma/>
            </a:srgbClr>
          </a:prstShdw>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3175" cap="rnd" cmpd="sng" algn="ctr">
          <a:solidFill>
            <a:srgbClr val="FF0000"/>
          </a:solidFill>
          <a:prstDash val="sysDot"/>
          <a:round/>
          <a:headEnd type="none" w="med" len="med"/>
          <a:tailEnd type="none" w="med" len="med"/>
        </a:ln>
        <a:effectLst>
          <a:prstShdw prst="shdw17" dist="17961" dir="2700000">
            <a:srgbClr val="FF0000">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带动画的细纹设计 1">
        <a:dk1>
          <a:srgbClr val="000066"/>
        </a:dk1>
        <a:lt1>
          <a:srgbClr val="FFFFFF"/>
        </a:lt1>
        <a:dk2>
          <a:srgbClr val="425A8A"/>
        </a:dk2>
        <a:lt2>
          <a:srgbClr val="CACACA"/>
        </a:lt2>
        <a:accent1>
          <a:srgbClr val="D5CC9D"/>
        </a:accent1>
        <a:accent2>
          <a:srgbClr val="C4DA8C"/>
        </a:accent2>
        <a:accent3>
          <a:srgbClr val="FFFFFF"/>
        </a:accent3>
        <a:accent4>
          <a:srgbClr val="000056"/>
        </a:accent4>
        <a:accent5>
          <a:srgbClr val="E7E2CC"/>
        </a:accent5>
        <a:accent6>
          <a:srgbClr val="B1C57E"/>
        </a:accent6>
        <a:hlink>
          <a:srgbClr val="8DBFC3"/>
        </a:hlink>
        <a:folHlink>
          <a:srgbClr val="DBB093"/>
        </a:folHlink>
      </a:clrScheme>
      <a:clrMap bg1="lt1" tx1="dk1" bg2="lt2" tx2="dk2" accent1="accent1" accent2="accent2" accent3="accent3" accent4="accent4" accent5="accent5" accent6="accent6" hlink="hlink" folHlink="folHlink"/>
    </a:extraClrScheme>
    <a:extraClrScheme>
      <a:clrScheme name="带动画的细纹设计 2">
        <a:dk1>
          <a:srgbClr val="000066"/>
        </a:dk1>
        <a:lt1>
          <a:srgbClr val="FFFFFF"/>
        </a:lt1>
        <a:dk2>
          <a:srgbClr val="50797C"/>
        </a:dk2>
        <a:lt2>
          <a:srgbClr val="CACACA"/>
        </a:lt2>
        <a:accent1>
          <a:srgbClr val="9CD6D3"/>
        </a:accent1>
        <a:accent2>
          <a:srgbClr val="82C3E4"/>
        </a:accent2>
        <a:accent3>
          <a:srgbClr val="FFFFFF"/>
        </a:accent3>
        <a:accent4>
          <a:srgbClr val="000056"/>
        </a:accent4>
        <a:accent5>
          <a:srgbClr val="CBE8E6"/>
        </a:accent5>
        <a:accent6>
          <a:srgbClr val="75B0CF"/>
        </a:accent6>
        <a:hlink>
          <a:srgbClr val="CDC483"/>
        </a:hlink>
        <a:folHlink>
          <a:srgbClr val="9B9CD3"/>
        </a:folHlink>
      </a:clrScheme>
      <a:clrMap bg1="lt1" tx1="dk1" bg2="lt2" tx2="dk2" accent1="accent1" accent2="accent2" accent3="accent3" accent4="accent4" accent5="accent5" accent6="accent6" hlink="hlink" folHlink="folHlink"/>
    </a:extraClrScheme>
    <a:extraClrScheme>
      <a:clrScheme name="带动画的细纹设计 3">
        <a:dk1>
          <a:srgbClr val="000000"/>
        </a:dk1>
        <a:lt1>
          <a:srgbClr val="FFFFFF"/>
        </a:lt1>
        <a:dk2>
          <a:srgbClr val="515F7B"/>
        </a:dk2>
        <a:lt2>
          <a:srgbClr val="CACACA"/>
        </a:lt2>
        <a:accent1>
          <a:srgbClr val="9FCAD3"/>
        </a:accent1>
        <a:accent2>
          <a:srgbClr val="839EE3"/>
        </a:accent2>
        <a:accent3>
          <a:srgbClr val="FFFFFF"/>
        </a:accent3>
        <a:accent4>
          <a:srgbClr val="000000"/>
        </a:accent4>
        <a:accent5>
          <a:srgbClr val="CDE1E6"/>
        </a:accent5>
        <a:accent6>
          <a:srgbClr val="768FCE"/>
        </a:accent6>
        <a:hlink>
          <a:srgbClr val="68CCB7"/>
        </a:hlink>
        <a:folHlink>
          <a:srgbClr val="F4D17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8915</TotalTime>
  <Words>2012</Words>
  <Application>Microsoft Office PowerPoint</Application>
  <PresentationFormat>全屏显示(4:3)</PresentationFormat>
  <Paragraphs>178</Paragraphs>
  <Slides>25</Slides>
  <Notes>1</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25</vt:i4>
      </vt:variant>
    </vt:vector>
  </HeadingPairs>
  <TitlesOfParts>
    <vt:vector size="48" baseType="lpstr">
      <vt:lpstr>Arial</vt:lpstr>
      <vt:lpstr>宋体</vt:lpstr>
      <vt:lpstr>黑体</vt:lpstr>
      <vt:lpstr>微软雅黑</vt:lpstr>
      <vt:lpstr>楷体_GB2312</vt:lpstr>
      <vt:lpstr>幼圆</vt:lpstr>
      <vt:lpstr>方正姚体</vt:lpstr>
      <vt:lpstr>Segoe UI</vt:lpstr>
      <vt:lpstr>Times New Roman</vt:lpstr>
      <vt:lpstr>HY각헤드라인M</vt:lpstr>
      <vt:lpstr>Wingdings</vt:lpstr>
      <vt:lpstr>HY견고딕</vt:lpstr>
      <vt:lpstr>华文细黑</vt:lpstr>
      <vt:lpstr>Calibri</vt:lpstr>
      <vt:lpstr>方正舒体</vt:lpstr>
      <vt:lpstr>Arial Unicode MS</vt:lpstr>
      <vt:lpstr>华文新魏</vt:lpstr>
      <vt:lpstr>Gulim</vt:lpstr>
      <vt:lpstr>Verdana</vt:lpstr>
      <vt:lpstr>HY헤드라인M</vt:lpstr>
      <vt:lpstr>方正粗宋简体</vt:lpstr>
      <vt:lpstr>自定义设计方案</vt:lpstr>
      <vt:lpstr>带动画的细纹设计</vt:lpstr>
      <vt:lpstr>幻灯片 1</vt:lpstr>
      <vt:lpstr>幻灯片 2</vt:lpstr>
      <vt:lpstr>一、培训班基本情况介绍</vt:lpstr>
      <vt:lpstr>二、培训专题介绍 </vt:lpstr>
      <vt:lpstr>幻灯片 5</vt:lpstr>
      <vt:lpstr>幻灯片 6</vt:lpstr>
      <vt:lpstr>1.适应互联网技术发展的必然要求</vt:lpstr>
      <vt:lpstr>2.大学生对网络的痴迷与依赖</vt:lpstr>
      <vt:lpstr>幻灯片 9</vt:lpstr>
      <vt:lpstr>幻灯片 10</vt:lpstr>
      <vt:lpstr>（二）开展大学生网络思想政治教育的方式</vt:lpstr>
      <vt:lpstr>幻灯片 12</vt:lpstr>
      <vt:lpstr>幻灯片 13</vt:lpstr>
      <vt:lpstr>幻灯片 14</vt:lpstr>
      <vt:lpstr>2.微  信</vt:lpstr>
      <vt:lpstr>3.使用率接近100%的QQ</vt:lpstr>
      <vt:lpstr>幻灯片 17</vt:lpstr>
      <vt:lpstr>1.山东师范大学充分利用微信和博客开展思想政治教育 </vt:lpstr>
      <vt:lpstr>2.齐工大充分利用网络技术管理学生，开展网络思想政治教育工作 </vt:lpstr>
      <vt:lpstr>               四、对学团工作的启示</vt:lpstr>
      <vt:lpstr>  （一）充分利用各种网络手段密切关注学生的思想动向 </vt:lpstr>
      <vt:lpstr> （二）选择合适的网络工具开展思想政治教育 </vt:lpstr>
      <vt:lpstr>幻灯片 23</vt:lpstr>
      <vt:lpstr>幻灯片 24</vt:lpstr>
      <vt:lpstr>请各位领导、老师多多指导 谢   谢！</vt:lpstr>
    </vt:vector>
  </TitlesOfParts>
  <Company>青岛酒店管理学院宣传部</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校企合作汇报</dc:title>
  <dc:creator>衣文娟</dc:creator>
  <cp:lastModifiedBy>王志飞</cp:lastModifiedBy>
  <cp:revision>688</cp:revision>
  <dcterms:created xsi:type="dcterms:W3CDTF">2010-06-30T00:11:36Z</dcterms:created>
  <dcterms:modified xsi:type="dcterms:W3CDTF">2014-12-04T08:55:07Z</dcterms:modified>
</cp:coreProperties>
</file>